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5143500" cx="9144000"/>
  <p:notesSz cx="6858000" cy="9144000"/>
  <p:embeddedFontLst>
    <p:embeddedFont>
      <p:font typeface="Raleway"/>
      <p:regular r:id="rId38"/>
      <p:bold r:id="rId39"/>
      <p:italic r:id="rId40"/>
      <p:boldItalic r:id="rId41"/>
    </p:embeddedFont>
    <p:embeddedFont>
      <p:font typeface="Source Sans Pro"/>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Raleway-italic.fntdata"/><Relationship Id="rId20" Type="http://schemas.openxmlformats.org/officeDocument/2006/relationships/slide" Target="slides/slide16.xml"/><Relationship Id="rId42" Type="http://schemas.openxmlformats.org/officeDocument/2006/relationships/font" Target="fonts/SourceSansPro-regular.fntdata"/><Relationship Id="rId41" Type="http://schemas.openxmlformats.org/officeDocument/2006/relationships/font" Target="fonts/Raleway-boldItalic.fntdata"/><Relationship Id="rId22" Type="http://schemas.openxmlformats.org/officeDocument/2006/relationships/slide" Target="slides/slide18.xml"/><Relationship Id="rId44" Type="http://schemas.openxmlformats.org/officeDocument/2006/relationships/font" Target="fonts/SourceSansPro-italic.fntdata"/><Relationship Id="rId21" Type="http://schemas.openxmlformats.org/officeDocument/2006/relationships/slide" Target="slides/slide17.xml"/><Relationship Id="rId43" Type="http://schemas.openxmlformats.org/officeDocument/2006/relationships/font" Target="fonts/SourceSansPro-bold.fntdata"/><Relationship Id="rId24" Type="http://schemas.openxmlformats.org/officeDocument/2006/relationships/slide" Target="slides/slide20.xml"/><Relationship Id="rId23" Type="http://schemas.openxmlformats.org/officeDocument/2006/relationships/slide" Target="slides/slide19.xml"/><Relationship Id="rId45" Type="http://schemas.openxmlformats.org/officeDocument/2006/relationships/font" Target="fonts/SourceSansPr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Raleway-bold.fntdata"/><Relationship Id="rId16" Type="http://schemas.openxmlformats.org/officeDocument/2006/relationships/slide" Target="slides/slide12.xml"/><Relationship Id="rId38" Type="http://schemas.openxmlformats.org/officeDocument/2006/relationships/font" Target="fonts/Raleway-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6" name="Shape 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6" name="Shape 2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9" name="Shape 2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7" name="Shape 2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3" name="Shape 303"/>
        <p:cNvGrpSpPr/>
        <p:nvPr/>
      </p:nvGrpSpPr>
      <p:grpSpPr>
        <a:xfrm>
          <a:off x="0" y="0"/>
          <a:ext cx="0" cy="0"/>
          <a:chOff x="0" y="0"/>
          <a:chExt cx="0" cy="0"/>
        </a:xfrm>
      </p:grpSpPr>
      <p:sp>
        <p:nvSpPr>
          <p:cNvPr id="304" name="Shape 3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5" name="Shape 3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1" name="Shape 311"/>
        <p:cNvGrpSpPr/>
        <p:nvPr/>
      </p:nvGrpSpPr>
      <p:grpSpPr>
        <a:xfrm>
          <a:off x="0" y="0"/>
          <a:ext cx="0" cy="0"/>
          <a:chOff x="0" y="0"/>
          <a:chExt cx="0" cy="0"/>
        </a:xfrm>
      </p:grpSpPr>
      <p:sp>
        <p:nvSpPr>
          <p:cNvPr id="312" name="Shape 3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3" name="Shape 3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9" name="Shape 319"/>
        <p:cNvGrpSpPr/>
        <p:nvPr/>
      </p:nvGrpSpPr>
      <p:grpSpPr>
        <a:xfrm>
          <a:off x="0" y="0"/>
          <a:ext cx="0" cy="0"/>
          <a:chOff x="0" y="0"/>
          <a:chExt cx="0" cy="0"/>
        </a:xfrm>
      </p:grpSpPr>
      <p:sp>
        <p:nvSpPr>
          <p:cNvPr id="320" name="Shape 3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1" name="Shape 3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80700" y="2651100"/>
            <a:ext cx="8982600" cy="24117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1" name="Shape 11"/>
          <p:cNvSpPr txBox="1"/>
          <p:nvPr>
            <p:ph type="ctrTitle"/>
          </p:nvPr>
        </p:nvSpPr>
        <p:spPr>
          <a:xfrm>
            <a:off x="485875" y="264475"/>
            <a:ext cx="8183700" cy="1473600"/>
          </a:xfrm>
          <a:prstGeom prst="rect">
            <a:avLst/>
          </a:prstGeom>
        </p:spPr>
        <p:txBody>
          <a:bodyPr anchorCtr="0" anchor="b" bIns="91425" lIns="91425" rIns="91425"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12" name="Shape 12"/>
          <p:cNvSpPr txBox="1"/>
          <p:nvPr>
            <p:ph idx="1" type="subTitle"/>
          </p:nvPr>
        </p:nvSpPr>
        <p:spPr>
          <a:xfrm>
            <a:off x="485875" y="1738075"/>
            <a:ext cx="8183700" cy="861000"/>
          </a:xfrm>
          <a:prstGeom prst="rect">
            <a:avLst/>
          </a:prstGeom>
        </p:spPr>
        <p:txBody>
          <a:bodyPr anchorCtr="0" anchor="t" bIns="91425" lIns="91425" rIns="91425" tIns="91425"/>
          <a:lstStyle>
            <a:lvl1pPr lvl="0">
              <a:lnSpc>
                <a:spcPct val="100000"/>
              </a:lnSpc>
              <a:spcBef>
                <a:spcPts val="0"/>
              </a:spcBef>
              <a:spcAft>
                <a:spcPts val="0"/>
              </a:spcAft>
              <a:buSzPct val="100000"/>
              <a:buNone/>
              <a:defRPr sz="2400"/>
            </a:lvl1pPr>
            <a:lvl2pPr lvl="1">
              <a:lnSpc>
                <a:spcPct val="100000"/>
              </a:lnSpc>
              <a:spcBef>
                <a:spcPts val="0"/>
              </a:spcBef>
              <a:spcAft>
                <a:spcPts val="0"/>
              </a:spcAft>
              <a:buSzPct val="100000"/>
              <a:buNone/>
              <a:defRPr sz="2400"/>
            </a:lvl2pPr>
            <a:lvl3pPr lvl="2">
              <a:lnSpc>
                <a:spcPct val="100000"/>
              </a:lnSpc>
              <a:spcBef>
                <a:spcPts val="0"/>
              </a:spcBef>
              <a:spcAft>
                <a:spcPts val="0"/>
              </a:spcAft>
              <a:buSzPct val="100000"/>
              <a:buNone/>
              <a:defRPr sz="2400"/>
            </a:lvl3pPr>
            <a:lvl4pPr lvl="3">
              <a:lnSpc>
                <a:spcPct val="100000"/>
              </a:lnSpc>
              <a:spcBef>
                <a:spcPts val="0"/>
              </a:spcBef>
              <a:spcAft>
                <a:spcPts val="0"/>
              </a:spcAft>
              <a:buSzPct val="100000"/>
              <a:buNone/>
              <a:defRPr sz="2400"/>
            </a:lvl4pPr>
            <a:lvl5pPr lvl="4">
              <a:lnSpc>
                <a:spcPct val="100000"/>
              </a:lnSpc>
              <a:spcBef>
                <a:spcPts val="0"/>
              </a:spcBef>
              <a:spcAft>
                <a:spcPts val="0"/>
              </a:spcAft>
              <a:buSzPct val="100000"/>
              <a:buNone/>
              <a:defRPr sz="2400"/>
            </a:lvl5pPr>
            <a:lvl6pPr lvl="5">
              <a:lnSpc>
                <a:spcPct val="100000"/>
              </a:lnSpc>
              <a:spcBef>
                <a:spcPts val="0"/>
              </a:spcBef>
              <a:spcAft>
                <a:spcPts val="0"/>
              </a:spcAft>
              <a:buSzPct val="100000"/>
              <a:buNone/>
              <a:defRPr sz="2400"/>
            </a:lvl6pPr>
            <a:lvl7pPr lvl="6">
              <a:lnSpc>
                <a:spcPct val="100000"/>
              </a:lnSpc>
              <a:spcBef>
                <a:spcPts val="0"/>
              </a:spcBef>
              <a:spcAft>
                <a:spcPts val="0"/>
              </a:spcAft>
              <a:buSzPct val="100000"/>
              <a:buNone/>
              <a:defRPr sz="2400"/>
            </a:lvl7pPr>
            <a:lvl8pPr lvl="7">
              <a:lnSpc>
                <a:spcPct val="100000"/>
              </a:lnSpc>
              <a:spcBef>
                <a:spcPts val="0"/>
              </a:spcBef>
              <a:spcAft>
                <a:spcPts val="0"/>
              </a:spcAft>
              <a:buSzPct val="100000"/>
              <a:buNone/>
              <a:defRPr sz="2400"/>
            </a:lvl8pPr>
            <a:lvl9pPr lvl="8">
              <a:lnSpc>
                <a:spcPct val="100000"/>
              </a:lnSpc>
              <a:spcBef>
                <a:spcPts val="0"/>
              </a:spcBef>
              <a:spcAft>
                <a:spcPts val="0"/>
              </a:spcAft>
              <a:buSzPct val="100000"/>
              <a:buNone/>
              <a:defRPr sz="2400"/>
            </a:lvl9pPr>
          </a:lstStyle>
          <a:p/>
        </p:txBody>
      </p:sp>
      <p:sp>
        <p:nvSpPr>
          <p:cNvPr id="13" name="Shape 1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7" name="Shape 47"/>
        <p:cNvGrpSpPr/>
        <p:nvPr/>
      </p:nvGrpSpPr>
      <p:grpSpPr>
        <a:xfrm>
          <a:off x="0" y="0"/>
          <a:ext cx="0" cy="0"/>
          <a:chOff x="0" y="0"/>
          <a:chExt cx="0" cy="0"/>
        </a:xfrm>
      </p:grpSpPr>
      <p:sp>
        <p:nvSpPr>
          <p:cNvPr id="48" name="Shape 48"/>
          <p:cNvSpPr/>
          <p:nvPr/>
        </p:nvSpPr>
        <p:spPr>
          <a:xfrm>
            <a:off x="80700" y="2651100"/>
            <a:ext cx="8982600" cy="24117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49" name="Shape 49"/>
          <p:cNvSpPr txBox="1"/>
          <p:nvPr>
            <p:ph type="title"/>
          </p:nvPr>
        </p:nvSpPr>
        <p:spPr>
          <a:xfrm>
            <a:off x="311700" y="743000"/>
            <a:ext cx="8520600" cy="2006400"/>
          </a:xfrm>
          <a:prstGeom prst="rect">
            <a:avLst/>
          </a:prstGeom>
        </p:spPr>
        <p:txBody>
          <a:bodyPr anchorCtr="0" anchor="b" bIns="91425" lIns="91425" rIns="91425" tIns="91425"/>
          <a:lstStyle>
            <a:lvl1pPr lvl="0" algn="ctr">
              <a:spcBef>
                <a:spcPts val="0"/>
              </a:spcBef>
              <a:buSzPct val="100000"/>
              <a:buFont typeface="Source Sans Pro"/>
              <a:defRPr sz="12000">
                <a:latin typeface="Source Sans Pro"/>
                <a:ea typeface="Source Sans Pro"/>
                <a:cs typeface="Source Sans Pro"/>
                <a:sym typeface="Source Sans Pro"/>
              </a:defRPr>
            </a:lvl1pPr>
            <a:lvl2pPr lvl="1" algn="ctr">
              <a:spcBef>
                <a:spcPts val="0"/>
              </a:spcBef>
              <a:buSzPct val="100000"/>
              <a:buFont typeface="Source Sans Pro"/>
              <a:defRPr sz="12000">
                <a:latin typeface="Source Sans Pro"/>
                <a:ea typeface="Source Sans Pro"/>
                <a:cs typeface="Source Sans Pro"/>
                <a:sym typeface="Source Sans Pro"/>
              </a:defRPr>
            </a:lvl2pPr>
            <a:lvl3pPr lvl="2" algn="ctr">
              <a:spcBef>
                <a:spcPts val="0"/>
              </a:spcBef>
              <a:buSzPct val="100000"/>
              <a:buFont typeface="Source Sans Pro"/>
              <a:defRPr sz="12000">
                <a:latin typeface="Source Sans Pro"/>
                <a:ea typeface="Source Sans Pro"/>
                <a:cs typeface="Source Sans Pro"/>
                <a:sym typeface="Source Sans Pro"/>
              </a:defRPr>
            </a:lvl3pPr>
            <a:lvl4pPr lvl="3" algn="ctr">
              <a:spcBef>
                <a:spcPts val="0"/>
              </a:spcBef>
              <a:buSzPct val="100000"/>
              <a:buFont typeface="Source Sans Pro"/>
              <a:defRPr sz="12000">
                <a:latin typeface="Source Sans Pro"/>
                <a:ea typeface="Source Sans Pro"/>
                <a:cs typeface="Source Sans Pro"/>
                <a:sym typeface="Source Sans Pro"/>
              </a:defRPr>
            </a:lvl4pPr>
            <a:lvl5pPr lvl="4" algn="ctr">
              <a:spcBef>
                <a:spcPts val="0"/>
              </a:spcBef>
              <a:buSzPct val="100000"/>
              <a:buFont typeface="Source Sans Pro"/>
              <a:defRPr sz="12000">
                <a:latin typeface="Source Sans Pro"/>
                <a:ea typeface="Source Sans Pro"/>
                <a:cs typeface="Source Sans Pro"/>
                <a:sym typeface="Source Sans Pro"/>
              </a:defRPr>
            </a:lvl5pPr>
            <a:lvl6pPr lvl="5" algn="ctr">
              <a:spcBef>
                <a:spcPts val="0"/>
              </a:spcBef>
              <a:buSzPct val="100000"/>
              <a:buFont typeface="Source Sans Pro"/>
              <a:defRPr sz="12000">
                <a:latin typeface="Source Sans Pro"/>
                <a:ea typeface="Source Sans Pro"/>
                <a:cs typeface="Source Sans Pro"/>
                <a:sym typeface="Source Sans Pro"/>
              </a:defRPr>
            </a:lvl6pPr>
            <a:lvl7pPr lvl="6" algn="ctr">
              <a:spcBef>
                <a:spcPts val="0"/>
              </a:spcBef>
              <a:buSzPct val="100000"/>
              <a:buFont typeface="Source Sans Pro"/>
              <a:defRPr sz="12000">
                <a:latin typeface="Source Sans Pro"/>
                <a:ea typeface="Source Sans Pro"/>
                <a:cs typeface="Source Sans Pro"/>
                <a:sym typeface="Source Sans Pro"/>
              </a:defRPr>
            </a:lvl7pPr>
            <a:lvl8pPr lvl="7" algn="ctr">
              <a:spcBef>
                <a:spcPts val="0"/>
              </a:spcBef>
              <a:buSzPct val="100000"/>
              <a:buFont typeface="Source Sans Pro"/>
              <a:defRPr sz="12000">
                <a:latin typeface="Source Sans Pro"/>
                <a:ea typeface="Source Sans Pro"/>
                <a:cs typeface="Source Sans Pro"/>
                <a:sym typeface="Source Sans Pro"/>
              </a:defRPr>
            </a:lvl8pPr>
            <a:lvl9pPr lvl="8" algn="ctr">
              <a:spcBef>
                <a:spcPts val="0"/>
              </a:spcBef>
              <a:buSzPct val="100000"/>
              <a:buFont typeface="Source Sans Pro"/>
              <a:defRPr sz="12000">
                <a:latin typeface="Source Sans Pro"/>
                <a:ea typeface="Source Sans Pro"/>
                <a:cs typeface="Source Sans Pro"/>
                <a:sym typeface="Source Sans Pro"/>
              </a:defRPr>
            </a:lvl9pPr>
          </a:lstStyle>
          <a:p/>
        </p:txBody>
      </p:sp>
      <p:sp>
        <p:nvSpPr>
          <p:cNvPr id="50" name="Shape 50"/>
          <p:cNvSpPr txBox="1"/>
          <p:nvPr>
            <p:ph idx="1" type="body"/>
          </p:nvPr>
        </p:nvSpPr>
        <p:spPr>
          <a:xfrm>
            <a:off x="311700" y="2845181"/>
            <a:ext cx="8520600" cy="1300800"/>
          </a:xfrm>
          <a:prstGeom prst="rect">
            <a:avLst/>
          </a:prstGeom>
        </p:spPr>
        <p:txBody>
          <a:bodyPr anchorCtr="0" anchor="t" bIns="91425" lIns="91425" rIns="91425"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51" name="Shape 51"/>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4" name="Shape 14"/>
        <p:cNvGrpSpPr/>
        <p:nvPr/>
      </p:nvGrpSpPr>
      <p:grpSpPr>
        <a:xfrm>
          <a:off x="0" y="0"/>
          <a:ext cx="0" cy="0"/>
          <a:chOff x="0" y="0"/>
          <a:chExt cx="0" cy="0"/>
        </a:xfrm>
      </p:grpSpPr>
      <p:sp>
        <p:nvSpPr>
          <p:cNvPr id="15" name="Shape 15"/>
          <p:cNvSpPr/>
          <p:nvPr/>
        </p:nvSpPr>
        <p:spPr>
          <a:xfrm>
            <a:off x="80700" y="2651100"/>
            <a:ext cx="8982600" cy="24117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6" name="Shape 16"/>
          <p:cNvSpPr txBox="1"/>
          <p:nvPr>
            <p:ph type="title"/>
          </p:nvPr>
        </p:nvSpPr>
        <p:spPr>
          <a:xfrm>
            <a:off x="485875" y="1714500"/>
            <a:ext cx="8183700" cy="785700"/>
          </a:xfrm>
          <a:prstGeom prst="rect">
            <a:avLst/>
          </a:prstGeom>
        </p:spPr>
        <p:txBody>
          <a:bodyPr anchorCtr="0" anchor="b" bIns="91425" lIns="91425" rIns="91425" tIns="91425"/>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p:txBody>
      </p:sp>
      <p:sp>
        <p:nvSpPr>
          <p:cNvPr id="17" name="Shape 1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txBox="1"/>
          <p:nvPr>
            <p:ph type="title"/>
          </p:nvPr>
        </p:nvSpPr>
        <p:spPr>
          <a:xfrm>
            <a:off x="311700" y="445025"/>
            <a:ext cx="8520600" cy="623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2" name="Shape 22"/>
        <p:cNvGrpSpPr/>
        <p:nvPr/>
      </p:nvGrpSpPr>
      <p:grpSpPr>
        <a:xfrm>
          <a:off x="0" y="0"/>
          <a:ext cx="0" cy="0"/>
          <a:chOff x="0" y="0"/>
          <a:chExt cx="0" cy="0"/>
        </a:xfrm>
      </p:grpSpPr>
      <p:sp>
        <p:nvSpPr>
          <p:cNvPr id="23" name="Shape 23"/>
          <p:cNvSpPr txBox="1"/>
          <p:nvPr>
            <p:ph type="title"/>
          </p:nvPr>
        </p:nvSpPr>
        <p:spPr>
          <a:xfrm>
            <a:off x="311700" y="445025"/>
            <a:ext cx="8520600" cy="623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 name="Shape 27"/>
        <p:cNvGrpSpPr/>
        <p:nvPr/>
      </p:nvGrpSpPr>
      <p:grpSpPr>
        <a:xfrm>
          <a:off x="0" y="0"/>
          <a:ext cx="0" cy="0"/>
          <a:chOff x="0" y="0"/>
          <a:chExt cx="0" cy="0"/>
        </a:xfrm>
      </p:grpSpPr>
      <p:sp>
        <p:nvSpPr>
          <p:cNvPr id="28" name="Shape 28"/>
          <p:cNvSpPr txBox="1"/>
          <p:nvPr>
            <p:ph type="title"/>
          </p:nvPr>
        </p:nvSpPr>
        <p:spPr>
          <a:xfrm>
            <a:off x="311700" y="445025"/>
            <a:ext cx="8520600" cy="623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0" name="Shape 30"/>
        <p:cNvGrpSpPr/>
        <p:nvPr/>
      </p:nvGrpSpPr>
      <p:grpSpPr>
        <a:xfrm>
          <a:off x="0" y="0"/>
          <a:ext cx="0" cy="0"/>
          <a:chOff x="0" y="0"/>
          <a:chExt cx="0" cy="0"/>
        </a:xfrm>
      </p:grpSpPr>
      <p:sp>
        <p:nvSpPr>
          <p:cNvPr id="31" name="Shape 31"/>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2" name="Shape 32"/>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2"/>
        </a:solidFill>
      </p:bgPr>
    </p:bg>
    <p:spTree>
      <p:nvGrpSpPr>
        <p:cNvPr id="34" name="Shape 34"/>
        <p:cNvGrpSpPr/>
        <p:nvPr/>
      </p:nvGrpSpPr>
      <p:grpSpPr>
        <a:xfrm>
          <a:off x="0" y="0"/>
          <a:ext cx="0" cy="0"/>
          <a:chOff x="0" y="0"/>
          <a:chExt cx="0" cy="0"/>
        </a:xfrm>
      </p:grpSpPr>
      <p:sp>
        <p:nvSpPr>
          <p:cNvPr id="35" name="Shape 35"/>
          <p:cNvSpPr txBox="1"/>
          <p:nvPr>
            <p:ph type="title"/>
          </p:nvPr>
        </p:nvSpPr>
        <p:spPr>
          <a:xfrm>
            <a:off x="490250" y="526350"/>
            <a:ext cx="56040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6" name="Shape 36"/>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7" name="Shape 37"/>
        <p:cNvGrpSpPr/>
        <p:nvPr/>
      </p:nvGrpSpPr>
      <p:grpSpPr>
        <a:xfrm>
          <a:off x="0" y="0"/>
          <a:ext cx="0" cy="0"/>
          <a:chOff x="0" y="0"/>
          <a:chExt cx="0" cy="0"/>
        </a:xfrm>
      </p:grpSpPr>
      <p:sp>
        <p:nvSpPr>
          <p:cNvPr id="38" name="Shape 38"/>
          <p:cNvSpPr/>
          <p:nvPr/>
        </p:nvSpPr>
        <p:spPr>
          <a:xfrm>
            <a:off x="4636800" y="80700"/>
            <a:ext cx="4426500" cy="49821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cxnSp>
        <p:nvCxnSpPr>
          <p:cNvPr id="39" name="Shape 39"/>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0" name="Shape 40"/>
          <p:cNvSpPr txBox="1"/>
          <p:nvPr>
            <p:ph type="title"/>
          </p:nvPr>
        </p:nvSpPr>
        <p:spPr>
          <a:xfrm>
            <a:off x="265500" y="1181700"/>
            <a:ext cx="4045200" cy="1533600"/>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1" name="Shape 41"/>
          <p:cNvSpPr txBox="1"/>
          <p:nvPr>
            <p:ph idx="1" type="subTitle"/>
          </p:nvPr>
        </p:nvSpPr>
        <p:spPr>
          <a:xfrm>
            <a:off x="265500" y="27690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2" name="Shape 42"/>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3" name="Shape 4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4" name="Shape 44"/>
        <p:cNvGrpSpPr/>
        <p:nvPr/>
      </p:nvGrpSpPr>
      <p:grpSpPr>
        <a:xfrm>
          <a:off x="0" y="0"/>
          <a:ext cx="0" cy="0"/>
          <a:chOff x="0" y="0"/>
          <a:chExt cx="0" cy="0"/>
        </a:xfrm>
      </p:grpSpPr>
      <p:sp>
        <p:nvSpPr>
          <p:cNvPr id="45" name="Shape 45"/>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SzPct val="100000"/>
              <a:buNone/>
              <a:defRPr sz="2100"/>
            </a:lvl1pPr>
          </a:lstStyle>
          <a:p/>
        </p:txBody>
      </p:sp>
      <p:sp>
        <p:nvSpPr>
          <p:cNvPr id="46" name="Shape 46"/>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623400"/>
          </a:xfrm>
          <a:prstGeom prst="rect">
            <a:avLst/>
          </a:prstGeom>
          <a:noFill/>
          <a:ln>
            <a:noFill/>
          </a:ln>
        </p:spPr>
        <p:txBody>
          <a:bodyPr anchorCtr="0" anchor="t" bIns="91425" lIns="91425" rIns="91425" tIns="91425"/>
          <a:lstStyle>
            <a:lvl1pPr lvl="0">
              <a:spcBef>
                <a:spcPts val="0"/>
              </a:spcBef>
              <a:buClr>
                <a:schemeClr val="dk2"/>
              </a:buClr>
              <a:buSzPct val="100000"/>
              <a:buFont typeface="Raleway"/>
              <a:buNone/>
              <a:defRPr b="1" sz="3000">
                <a:solidFill>
                  <a:schemeClr val="dk2"/>
                </a:solidFill>
                <a:latin typeface="Raleway"/>
                <a:ea typeface="Raleway"/>
                <a:cs typeface="Raleway"/>
                <a:sym typeface="Raleway"/>
              </a:defRPr>
            </a:lvl1pPr>
            <a:lvl2pPr lvl="1">
              <a:spcBef>
                <a:spcPts val="0"/>
              </a:spcBef>
              <a:buClr>
                <a:schemeClr val="dk2"/>
              </a:buClr>
              <a:buSzPct val="100000"/>
              <a:buFont typeface="Raleway"/>
              <a:buNone/>
              <a:defRPr b="1" sz="3000">
                <a:solidFill>
                  <a:schemeClr val="dk2"/>
                </a:solidFill>
                <a:latin typeface="Raleway"/>
                <a:ea typeface="Raleway"/>
                <a:cs typeface="Raleway"/>
                <a:sym typeface="Raleway"/>
              </a:defRPr>
            </a:lvl2pPr>
            <a:lvl3pPr lvl="2">
              <a:spcBef>
                <a:spcPts val="0"/>
              </a:spcBef>
              <a:buClr>
                <a:schemeClr val="dk2"/>
              </a:buClr>
              <a:buSzPct val="100000"/>
              <a:buFont typeface="Raleway"/>
              <a:buNone/>
              <a:defRPr b="1" sz="3000">
                <a:solidFill>
                  <a:schemeClr val="dk2"/>
                </a:solidFill>
                <a:latin typeface="Raleway"/>
                <a:ea typeface="Raleway"/>
                <a:cs typeface="Raleway"/>
                <a:sym typeface="Raleway"/>
              </a:defRPr>
            </a:lvl3pPr>
            <a:lvl4pPr lvl="3">
              <a:spcBef>
                <a:spcPts val="0"/>
              </a:spcBef>
              <a:buClr>
                <a:schemeClr val="dk2"/>
              </a:buClr>
              <a:buSzPct val="100000"/>
              <a:buFont typeface="Raleway"/>
              <a:buNone/>
              <a:defRPr b="1" sz="3000">
                <a:solidFill>
                  <a:schemeClr val="dk2"/>
                </a:solidFill>
                <a:latin typeface="Raleway"/>
                <a:ea typeface="Raleway"/>
                <a:cs typeface="Raleway"/>
                <a:sym typeface="Raleway"/>
              </a:defRPr>
            </a:lvl4pPr>
            <a:lvl5pPr lvl="4">
              <a:spcBef>
                <a:spcPts val="0"/>
              </a:spcBef>
              <a:buClr>
                <a:schemeClr val="dk2"/>
              </a:buClr>
              <a:buSzPct val="100000"/>
              <a:buFont typeface="Raleway"/>
              <a:buNone/>
              <a:defRPr b="1" sz="3000">
                <a:solidFill>
                  <a:schemeClr val="dk2"/>
                </a:solidFill>
                <a:latin typeface="Raleway"/>
                <a:ea typeface="Raleway"/>
                <a:cs typeface="Raleway"/>
                <a:sym typeface="Raleway"/>
              </a:defRPr>
            </a:lvl5pPr>
            <a:lvl6pPr lvl="5">
              <a:spcBef>
                <a:spcPts val="0"/>
              </a:spcBef>
              <a:buClr>
                <a:schemeClr val="dk2"/>
              </a:buClr>
              <a:buSzPct val="100000"/>
              <a:buFont typeface="Raleway"/>
              <a:buNone/>
              <a:defRPr b="1" sz="3000">
                <a:solidFill>
                  <a:schemeClr val="dk2"/>
                </a:solidFill>
                <a:latin typeface="Raleway"/>
                <a:ea typeface="Raleway"/>
                <a:cs typeface="Raleway"/>
                <a:sym typeface="Raleway"/>
              </a:defRPr>
            </a:lvl6pPr>
            <a:lvl7pPr lvl="6">
              <a:spcBef>
                <a:spcPts val="0"/>
              </a:spcBef>
              <a:buClr>
                <a:schemeClr val="dk2"/>
              </a:buClr>
              <a:buSzPct val="100000"/>
              <a:buFont typeface="Raleway"/>
              <a:buNone/>
              <a:defRPr b="1" sz="3000">
                <a:solidFill>
                  <a:schemeClr val="dk2"/>
                </a:solidFill>
                <a:latin typeface="Raleway"/>
                <a:ea typeface="Raleway"/>
                <a:cs typeface="Raleway"/>
                <a:sym typeface="Raleway"/>
              </a:defRPr>
            </a:lvl7pPr>
            <a:lvl8pPr lvl="7">
              <a:spcBef>
                <a:spcPts val="0"/>
              </a:spcBef>
              <a:buClr>
                <a:schemeClr val="dk2"/>
              </a:buClr>
              <a:buSzPct val="100000"/>
              <a:buFont typeface="Raleway"/>
              <a:buNone/>
              <a:defRPr b="1" sz="3000">
                <a:solidFill>
                  <a:schemeClr val="dk2"/>
                </a:solidFill>
                <a:latin typeface="Raleway"/>
                <a:ea typeface="Raleway"/>
                <a:cs typeface="Raleway"/>
                <a:sym typeface="Raleway"/>
              </a:defRPr>
            </a:lvl8pPr>
            <a:lvl9pPr lvl="8">
              <a:spcBef>
                <a:spcPts val="0"/>
              </a:spcBef>
              <a:buClr>
                <a:schemeClr val="dk2"/>
              </a:buClr>
              <a:buSzPct val="100000"/>
              <a:buFont typeface="Raleway"/>
              <a:buNone/>
              <a:defRPr b="1" sz="3000">
                <a:solidFill>
                  <a:schemeClr val="dk2"/>
                </a:solidFill>
                <a:latin typeface="Raleway"/>
                <a:ea typeface="Raleway"/>
                <a:cs typeface="Raleway"/>
                <a:sym typeface="Ralew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buFont typeface="Source Sans Pro"/>
              <a:defRPr sz="1800">
                <a:solidFill>
                  <a:schemeClr val="lt2"/>
                </a:solidFill>
                <a:latin typeface="Source Sans Pro"/>
                <a:ea typeface="Source Sans Pro"/>
                <a:cs typeface="Source Sans Pro"/>
                <a:sym typeface="Source Sans Pro"/>
              </a:defRPr>
            </a:lvl1pPr>
            <a:lvl2pPr lvl="1">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2pPr>
            <a:lvl3pPr lvl="2">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3pPr>
            <a:lvl4pPr lvl="3">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4pPr>
            <a:lvl5pPr lvl="4">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5pPr>
            <a:lvl6pPr lvl="5">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6pPr>
            <a:lvl7pPr lvl="6">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7pPr>
            <a:lvl8pPr lvl="7">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8pPr>
            <a:lvl9pPr lvl="8">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9pPr>
          </a:lstStyle>
          <a:p/>
        </p:txBody>
      </p:sp>
      <p:sp>
        <p:nvSpPr>
          <p:cNvPr id="8" name="Shape 8"/>
          <p:cNvSpPr txBox="1"/>
          <p:nvPr>
            <p:ph idx="12" type="sldNum"/>
          </p:nvPr>
        </p:nvSpPr>
        <p:spPr>
          <a:xfrm>
            <a:off x="8497999" y="4688758"/>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latin typeface="Source Sans Pro"/>
                <a:ea typeface="Source Sans Pro"/>
                <a:cs typeface="Source Sans Pro"/>
                <a:sym typeface="Source Sans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15.jpg"/><Relationship Id="rId5"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0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6.jp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03.jpg"/><Relationship Id="rId4" Type="http://schemas.openxmlformats.org/officeDocument/2006/relationships/image" Target="../media/image0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4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0.jpg"/><Relationship Id="rId4" Type="http://schemas.openxmlformats.org/officeDocument/2006/relationships/image" Target="../media/image3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00.jpg"/><Relationship Id="rId4" Type="http://schemas.openxmlformats.org/officeDocument/2006/relationships/image" Target="../media/image0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38.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1.jpg"/><Relationship Id="rId4" Type="http://schemas.openxmlformats.org/officeDocument/2006/relationships/image" Target="../media/image0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04.jpg"/><Relationship Id="rId4" Type="http://schemas.openxmlformats.org/officeDocument/2006/relationships/image" Target="../media/image0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2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08.jpg"/><Relationship Id="rId4" Type="http://schemas.openxmlformats.org/officeDocument/2006/relationships/image" Target="../media/image06.jpg"/><Relationship Id="rId5" Type="http://schemas.openxmlformats.org/officeDocument/2006/relationships/image" Target="../media/image0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57" name="Shape 57"/>
        <p:cNvGrpSpPr/>
        <p:nvPr/>
      </p:nvGrpSpPr>
      <p:grpSpPr>
        <a:xfrm>
          <a:off x="0" y="0"/>
          <a:ext cx="0" cy="0"/>
          <a:chOff x="0" y="0"/>
          <a:chExt cx="0" cy="0"/>
        </a:xfrm>
      </p:grpSpPr>
      <p:sp>
        <p:nvSpPr>
          <p:cNvPr id="58" name="Shape 58"/>
          <p:cNvSpPr txBox="1"/>
          <p:nvPr>
            <p:ph type="ctrTitle"/>
          </p:nvPr>
        </p:nvSpPr>
        <p:spPr>
          <a:xfrm>
            <a:off x="562075" y="264475"/>
            <a:ext cx="8183700" cy="1473600"/>
          </a:xfrm>
          <a:prstGeom prst="rect">
            <a:avLst/>
          </a:prstGeom>
        </p:spPr>
        <p:txBody>
          <a:bodyPr anchorCtr="0" anchor="b" bIns="91425" lIns="91425" rIns="91425" tIns="91425">
            <a:noAutofit/>
          </a:bodyPr>
          <a:lstStyle/>
          <a:p>
            <a:pPr lvl="0">
              <a:spcBef>
                <a:spcPts val="0"/>
              </a:spcBef>
              <a:buNone/>
            </a:pPr>
            <a:r>
              <a:rPr lang="en"/>
              <a:t>Reinos de Africa</a:t>
            </a:r>
          </a:p>
        </p:txBody>
      </p:sp>
      <p:sp>
        <p:nvSpPr>
          <p:cNvPr id="59" name="Shape 59"/>
          <p:cNvSpPr txBox="1"/>
          <p:nvPr>
            <p:ph idx="1" type="subTitle"/>
          </p:nvPr>
        </p:nvSpPr>
        <p:spPr>
          <a:xfrm>
            <a:off x="485875" y="1738075"/>
            <a:ext cx="8183700" cy="8610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134" name="Shape 134"/>
        <p:cNvGrpSpPr/>
        <p:nvPr/>
      </p:nvGrpSpPr>
      <p:grpSpPr>
        <a:xfrm>
          <a:off x="0" y="0"/>
          <a:ext cx="0" cy="0"/>
          <a:chOff x="0" y="0"/>
          <a:chExt cx="0" cy="0"/>
        </a:xfrm>
      </p:grpSpPr>
      <p:sp>
        <p:nvSpPr>
          <p:cNvPr id="135" name="Shape 135"/>
          <p:cNvSpPr txBox="1"/>
          <p:nvPr>
            <p:ph type="title"/>
          </p:nvPr>
        </p:nvSpPr>
        <p:spPr>
          <a:xfrm>
            <a:off x="222250" y="98400"/>
            <a:ext cx="8520600" cy="623400"/>
          </a:xfrm>
          <a:prstGeom prst="rect">
            <a:avLst/>
          </a:prstGeom>
        </p:spPr>
        <p:txBody>
          <a:bodyPr anchorCtr="0" anchor="t" bIns="91425" lIns="91425" rIns="91425" tIns="91425">
            <a:noAutofit/>
          </a:bodyPr>
          <a:lstStyle/>
          <a:p>
            <a:pPr lvl="0">
              <a:spcBef>
                <a:spcPts val="0"/>
              </a:spcBef>
              <a:buNone/>
            </a:pPr>
            <a:r>
              <a:rPr lang="en"/>
              <a:t>Importancia</a:t>
            </a:r>
          </a:p>
        </p:txBody>
      </p:sp>
      <p:sp>
        <p:nvSpPr>
          <p:cNvPr id="136" name="Shape 136"/>
          <p:cNvSpPr txBox="1"/>
          <p:nvPr>
            <p:ph idx="1" type="body"/>
          </p:nvPr>
        </p:nvSpPr>
        <p:spPr>
          <a:xfrm>
            <a:off x="311700" y="603800"/>
            <a:ext cx="4418100" cy="4394400"/>
          </a:xfrm>
          <a:prstGeom prst="rect">
            <a:avLst/>
          </a:prstGeom>
        </p:spPr>
        <p:txBody>
          <a:bodyPr anchorCtr="0" anchor="t" bIns="91425" lIns="91425" rIns="91425" tIns="91425">
            <a:noAutofit/>
          </a:bodyPr>
          <a:lstStyle/>
          <a:p>
            <a:pPr lvl="0">
              <a:spcBef>
                <a:spcPts val="0"/>
              </a:spcBef>
              <a:buClr>
                <a:schemeClr val="dk2"/>
              </a:buClr>
              <a:buSzPct val="55000"/>
              <a:buFont typeface="Arial"/>
              <a:buNone/>
            </a:pPr>
            <a:r>
              <a:rPr lang="en" sz="2000"/>
              <a:t>Especias: Se utilizan para aromatizar alimentos, matar bacterias, hacer medicinas y para rituales religiosos.</a:t>
            </a:r>
          </a:p>
          <a:p>
            <a:pPr lvl="0">
              <a:spcBef>
                <a:spcPts val="0"/>
              </a:spcBef>
              <a:buClr>
                <a:schemeClr val="dk2"/>
              </a:buClr>
              <a:buSzPct val="55000"/>
              <a:buFont typeface="Arial"/>
              <a:buNone/>
            </a:pPr>
            <a:r>
              <a:rPr lang="en" sz="2000"/>
              <a:t>Marfil: Un valioso artículo de lujo apreciado por personas de Egipto, el Imperio Romano, la India y China.</a:t>
            </a:r>
          </a:p>
          <a:p>
            <a:pPr lvl="0">
              <a:spcBef>
                <a:spcPts val="0"/>
              </a:spcBef>
              <a:buClr>
                <a:schemeClr val="dk2"/>
              </a:buClr>
              <a:buSzPct val="55000"/>
              <a:buFont typeface="Arial"/>
              <a:buNone/>
            </a:pPr>
            <a:r>
              <a:rPr lang="en" sz="2000"/>
              <a:t>Cowry Shells: Los africanos preferían las conchas de cowry a las monedas de oro. Dado como regalos para ocasiones especiales y utilizado como decoración fina en hogares africanos.</a:t>
            </a:r>
          </a:p>
          <a:p>
            <a:pPr lvl="0">
              <a:spcBef>
                <a:spcPts val="0"/>
              </a:spcBef>
              <a:buNone/>
            </a:pPr>
            <a:r>
              <a:t/>
            </a:r>
            <a:endParaRPr sz="2000"/>
          </a:p>
        </p:txBody>
      </p:sp>
      <p:sp>
        <p:nvSpPr>
          <p:cNvPr id="137" name="Shape 137"/>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38" name="Shape 138"/>
          <p:cNvPicPr preferRelativeResize="0"/>
          <p:nvPr/>
        </p:nvPicPr>
        <p:blipFill>
          <a:blip r:embed="rId3">
            <a:alphaModFix/>
          </a:blip>
          <a:stretch>
            <a:fillRect/>
          </a:stretch>
        </p:blipFill>
        <p:spPr>
          <a:xfrm>
            <a:off x="5232150" y="147600"/>
            <a:ext cx="3711100" cy="1855550"/>
          </a:xfrm>
          <a:prstGeom prst="rect">
            <a:avLst/>
          </a:prstGeom>
          <a:noFill/>
          <a:ln>
            <a:noFill/>
          </a:ln>
        </p:spPr>
      </p:pic>
      <p:pic>
        <p:nvPicPr>
          <p:cNvPr id="139" name="Shape 139"/>
          <p:cNvPicPr preferRelativeResize="0"/>
          <p:nvPr/>
        </p:nvPicPr>
        <p:blipFill>
          <a:blip r:embed="rId4">
            <a:alphaModFix/>
          </a:blip>
          <a:stretch>
            <a:fillRect/>
          </a:stretch>
        </p:blipFill>
        <p:spPr>
          <a:xfrm>
            <a:off x="5432900" y="2403750"/>
            <a:ext cx="3711100" cy="2671992"/>
          </a:xfrm>
          <a:prstGeom prst="rect">
            <a:avLst/>
          </a:prstGeom>
          <a:noFill/>
          <a:ln>
            <a:noFill/>
          </a:ln>
        </p:spPr>
      </p:pic>
      <p:pic>
        <p:nvPicPr>
          <p:cNvPr id="140" name="Shape 140"/>
          <p:cNvPicPr preferRelativeResize="0"/>
          <p:nvPr/>
        </p:nvPicPr>
        <p:blipFill>
          <a:blip r:embed="rId5">
            <a:alphaModFix/>
          </a:blip>
          <a:stretch>
            <a:fillRect/>
          </a:stretch>
        </p:blipFill>
        <p:spPr>
          <a:xfrm>
            <a:off x="5318851" y="2010019"/>
            <a:ext cx="1659500" cy="11234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144" name="Shape 144"/>
        <p:cNvGrpSpPr/>
        <p:nvPr/>
      </p:nvGrpSpPr>
      <p:grpSpPr>
        <a:xfrm>
          <a:off x="0" y="0"/>
          <a:ext cx="0" cy="0"/>
          <a:chOff x="0" y="0"/>
          <a:chExt cx="0" cy="0"/>
        </a:xfrm>
      </p:grpSpPr>
      <p:sp>
        <p:nvSpPr>
          <p:cNvPr id="145" name="Shape 145"/>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None/>
            </a:pPr>
            <a:r>
              <a:rPr lang="en"/>
              <a:t>Importancia de Nigeria</a:t>
            </a:r>
          </a:p>
        </p:txBody>
      </p:sp>
      <p:sp>
        <p:nvSpPr>
          <p:cNvPr id="146" name="Shape 146"/>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Clr>
                <a:schemeClr val="dk2"/>
              </a:buClr>
              <a:buSzPct val="61111"/>
              <a:buFont typeface="Arial"/>
              <a:buNone/>
            </a:pPr>
            <a:r>
              <a:rPr lang="en" sz="1800"/>
              <a:t>Transporte: Este río permitió que los imperios se hicieran más grandes permitiendo que la gente viajara en barcos y transportara sus mercancías.</a:t>
            </a:r>
          </a:p>
          <a:p>
            <a:pPr lvl="0">
              <a:spcBef>
                <a:spcPts val="0"/>
              </a:spcBef>
              <a:buClr>
                <a:schemeClr val="dk2"/>
              </a:buClr>
              <a:buSzPct val="61111"/>
              <a:buFont typeface="Arial"/>
              <a:buNone/>
            </a:pPr>
            <a:r>
              <a:rPr lang="en" sz="1800"/>
              <a:t>El comercio: también permitió que los imperios se hicieran más ricos al convertirse en una carretera ocupada para el comercio a lo largo del río.</a:t>
            </a:r>
          </a:p>
          <a:p>
            <a:pPr lvl="0">
              <a:spcBef>
                <a:spcPts val="0"/>
              </a:spcBef>
              <a:buClr>
                <a:schemeClr val="dk2"/>
              </a:buClr>
              <a:buSzPct val="61111"/>
              <a:buFont typeface="Arial"/>
              <a:buNone/>
            </a:pPr>
            <a:r>
              <a:rPr lang="en" sz="1800"/>
              <a:t>La comida: era importante fuente de alimento, especialmente los peces.</a:t>
            </a:r>
          </a:p>
          <a:p>
            <a:pPr lvl="0">
              <a:spcBef>
                <a:spcPts val="0"/>
              </a:spcBef>
              <a:buNone/>
            </a:pPr>
            <a:r>
              <a:t/>
            </a:r>
            <a:endParaRPr sz="1800"/>
          </a:p>
        </p:txBody>
      </p:sp>
      <p:sp>
        <p:nvSpPr>
          <p:cNvPr id="147" name="Shape 147"/>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48" name="Shape 148"/>
          <p:cNvPicPr preferRelativeResize="0"/>
          <p:nvPr/>
        </p:nvPicPr>
        <p:blipFill>
          <a:blip r:embed="rId3">
            <a:alphaModFix/>
          </a:blip>
          <a:stretch>
            <a:fillRect/>
          </a:stretch>
        </p:blipFill>
        <p:spPr>
          <a:xfrm>
            <a:off x="5872425" y="1598675"/>
            <a:ext cx="1919850" cy="23371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152" name="Shape 152"/>
        <p:cNvGrpSpPr/>
        <p:nvPr/>
      </p:nvGrpSpPr>
      <p:grpSpPr>
        <a:xfrm>
          <a:off x="0" y="0"/>
          <a:ext cx="0" cy="0"/>
          <a:chOff x="0" y="0"/>
          <a:chExt cx="0" cy="0"/>
        </a:xfrm>
      </p:grpSpPr>
      <p:sp>
        <p:nvSpPr>
          <p:cNvPr id="153" name="Shape 153"/>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Clr>
                <a:schemeClr val="dk2"/>
              </a:buClr>
              <a:buSzPct val="36666"/>
              <a:buFont typeface="Arial"/>
              <a:buNone/>
            </a:pPr>
            <a:r>
              <a:rPr lang="en"/>
              <a:t>Importancia de Nigeria</a:t>
            </a:r>
          </a:p>
          <a:p>
            <a:pPr lvl="0">
              <a:spcBef>
                <a:spcPts val="0"/>
              </a:spcBef>
              <a:buNone/>
            </a:pPr>
            <a:r>
              <a:t/>
            </a:r>
            <a:endParaRPr/>
          </a:p>
        </p:txBody>
      </p:sp>
      <p:sp>
        <p:nvSpPr>
          <p:cNvPr id="154" name="Shape 154"/>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sp>
        <p:nvSpPr>
          <p:cNvPr id="155" name="Shape 155"/>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Clr>
                <a:schemeClr val="dk2"/>
              </a:buClr>
              <a:buSzPct val="61111"/>
              <a:buFont typeface="Arial"/>
              <a:buNone/>
            </a:pPr>
            <a:r>
              <a:rPr lang="en" sz="1800"/>
              <a:t>Ubicación - el río Níger se convirtió en una ubicación privilegiada para los imperios de Ghana, Malí y Songhai.</a:t>
            </a:r>
          </a:p>
          <a:p>
            <a:pPr lvl="0">
              <a:spcBef>
                <a:spcPts val="0"/>
              </a:spcBef>
              <a:buClr>
                <a:schemeClr val="dk2"/>
              </a:buClr>
              <a:buSzPct val="61111"/>
              <a:buFont typeface="Arial"/>
              <a:buNone/>
            </a:pPr>
            <a:r>
              <a:rPr lang="en" sz="1800"/>
              <a:t>Agricultura- Las tierras fértiles a lo largo del río hicieron posible cultivar. </a:t>
            </a:r>
          </a:p>
          <a:p>
            <a:pPr lvl="0">
              <a:spcBef>
                <a:spcPts val="0"/>
              </a:spcBef>
              <a:buNone/>
            </a:pPr>
            <a:r>
              <a:t/>
            </a:r>
            <a:endParaRPr/>
          </a:p>
        </p:txBody>
      </p:sp>
      <p:pic>
        <p:nvPicPr>
          <p:cNvPr id="156" name="Shape 156"/>
          <p:cNvPicPr preferRelativeResize="0"/>
          <p:nvPr/>
        </p:nvPicPr>
        <p:blipFill>
          <a:blip r:embed="rId3">
            <a:alphaModFix/>
          </a:blip>
          <a:stretch>
            <a:fillRect/>
          </a:stretch>
        </p:blipFill>
        <p:spPr>
          <a:xfrm>
            <a:off x="375775" y="1152462"/>
            <a:ext cx="2667000" cy="1781175"/>
          </a:xfrm>
          <a:prstGeom prst="rect">
            <a:avLst/>
          </a:prstGeom>
          <a:noFill/>
          <a:ln>
            <a:noFill/>
          </a:ln>
        </p:spPr>
      </p:pic>
      <p:pic>
        <p:nvPicPr>
          <p:cNvPr id="157" name="Shape 157"/>
          <p:cNvPicPr preferRelativeResize="0"/>
          <p:nvPr/>
        </p:nvPicPr>
        <p:blipFill>
          <a:blip r:embed="rId4">
            <a:alphaModFix/>
          </a:blip>
          <a:stretch>
            <a:fillRect/>
          </a:stretch>
        </p:blipFill>
        <p:spPr>
          <a:xfrm>
            <a:off x="1367875" y="2915025"/>
            <a:ext cx="2667000" cy="1676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161" name="Shape 161"/>
        <p:cNvGrpSpPr/>
        <p:nvPr/>
      </p:nvGrpSpPr>
      <p:grpSpPr>
        <a:xfrm>
          <a:off x="0" y="0"/>
          <a:ext cx="0" cy="0"/>
          <a:chOff x="0" y="0"/>
          <a:chExt cx="0" cy="0"/>
        </a:xfrm>
      </p:grpSpPr>
      <p:sp>
        <p:nvSpPr>
          <p:cNvPr id="162" name="Shape 162"/>
          <p:cNvSpPr txBox="1"/>
          <p:nvPr>
            <p:ph type="title"/>
          </p:nvPr>
        </p:nvSpPr>
        <p:spPr>
          <a:xfrm>
            <a:off x="311700" y="445025"/>
            <a:ext cx="8520600" cy="623400"/>
          </a:xfrm>
          <a:prstGeom prst="rect">
            <a:avLst/>
          </a:prstGeom>
        </p:spPr>
        <p:txBody>
          <a:bodyPr anchorCtr="0" anchor="t" bIns="91425" lIns="91425" rIns="91425" tIns="91425">
            <a:noAutofit/>
          </a:bodyPr>
          <a:lstStyle/>
          <a:p>
            <a:pPr lvl="0" rtl="0">
              <a:lnSpc>
                <a:spcPct val="115000"/>
              </a:lnSpc>
              <a:spcBef>
                <a:spcPts val="0"/>
              </a:spcBef>
              <a:spcAft>
                <a:spcPts val="1600"/>
              </a:spcAft>
              <a:buClr>
                <a:schemeClr val="dk2"/>
              </a:buClr>
              <a:buSzPct val="78571"/>
              <a:buFont typeface="Arial"/>
              <a:buNone/>
            </a:pPr>
            <a:r>
              <a:rPr lang="en" sz="1400">
                <a:solidFill>
                  <a:schemeClr val="lt2"/>
                </a:solidFill>
                <a:latin typeface="Source Sans Pro"/>
                <a:ea typeface="Source Sans Pro"/>
                <a:cs typeface="Source Sans Pro"/>
                <a:sym typeface="Source Sans Pro"/>
              </a:rPr>
              <a:t>Introducción</a:t>
            </a:r>
          </a:p>
        </p:txBody>
      </p:sp>
      <p:sp>
        <p:nvSpPr>
          <p:cNvPr id="163" name="Shape 163"/>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Clr>
                <a:schemeClr val="dk2"/>
              </a:buClr>
              <a:buSzPct val="78571"/>
              <a:buFont typeface="Arial"/>
              <a:buNone/>
            </a:pPr>
            <a:r>
              <a:t/>
            </a:r>
            <a:endParaRPr b="1"/>
          </a:p>
          <a:p>
            <a:pPr lvl="0">
              <a:spcBef>
                <a:spcPts val="0"/>
              </a:spcBef>
              <a:buClr>
                <a:schemeClr val="dk2"/>
              </a:buClr>
              <a:buSzPct val="78571"/>
              <a:buFont typeface="Arial"/>
              <a:buNone/>
            </a:pPr>
            <a:r>
              <a:rPr b="1" lang="en"/>
              <a:t>El Reino de Ghana duró de aproximadamente 500 CE a 1200 CE. No sabemos mucho sobre cómo Ghana se convirtió en un imperio porque no hay registros escritos.</a:t>
            </a:r>
          </a:p>
          <a:p>
            <a:pPr lvl="0">
              <a:spcBef>
                <a:spcPts val="0"/>
              </a:spcBef>
              <a:buNone/>
            </a:pPr>
            <a:r>
              <a:t/>
            </a:r>
            <a:endParaRPr b="1"/>
          </a:p>
        </p:txBody>
      </p:sp>
      <p:sp>
        <p:nvSpPr>
          <p:cNvPr id="164" name="Shape 164"/>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65" name="Shape 165"/>
          <p:cNvPicPr preferRelativeResize="0"/>
          <p:nvPr/>
        </p:nvPicPr>
        <p:blipFill>
          <a:blip r:embed="rId3">
            <a:alphaModFix/>
          </a:blip>
          <a:stretch>
            <a:fillRect/>
          </a:stretch>
        </p:blipFill>
        <p:spPr>
          <a:xfrm>
            <a:off x="4672012" y="1461712"/>
            <a:ext cx="4067175" cy="2981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169" name="Shape 169"/>
        <p:cNvGrpSpPr/>
        <p:nvPr/>
      </p:nvGrpSpPr>
      <p:grpSpPr>
        <a:xfrm>
          <a:off x="0" y="0"/>
          <a:ext cx="0" cy="0"/>
          <a:chOff x="0" y="0"/>
          <a:chExt cx="0" cy="0"/>
        </a:xfrm>
      </p:grpSpPr>
      <p:sp>
        <p:nvSpPr>
          <p:cNvPr id="170" name="Shape 170"/>
          <p:cNvSpPr txBox="1"/>
          <p:nvPr>
            <p:ph type="title"/>
          </p:nvPr>
        </p:nvSpPr>
        <p:spPr>
          <a:xfrm>
            <a:off x="311700" y="445025"/>
            <a:ext cx="8520600" cy="623400"/>
          </a:xfrm>
          <a:prstGeom prst="rect">
            <a:avLst/>
          </a:prstGeom>
        </p:spPr>
        <p:txBody>
          <a:bodyPr anchorCtr="0" anchor="t" bIns="91425" lIns="91425" rIns="91425" tIns="91425">
            <a:noAutofit/>
          </a:bodyPr>
          <a:lstStyle/>
          <a:p>
            <a:pPr lvl="0" rtl="0">
              <a:lnSpc>
                <a:spcPct val="115000"/>
              </a:lnSpc>
              <a:spcBef>
                <a:spcPts val="0"/>
              </a:spcBef>
              <a:spcAft>
                <a:spcPts val="1600"/>
              </a:spcAft>
              <a:buClr>
                <a:schemeClr val="dk2"/>
              </a:buClr>
              <a:buSzPct val="78571"/>
              <a:buFont typeface="Arial"/>
              <a:buNone/>
            </a:pPr>
            <a:r>
              <a:rPr lang="en" sz="1400">
                <a:solidFill>
                  <a:schemeClr val="lt2"/>
                </a:solidFill>
                <a:latin typeface="Source Sans Pro"/>
                <a:ea typeface="Source Sans Pro"/>
                <a:cs typeface="Source Sans Pro"/>
                <a:sym typeface="Source Sans Pro"/>
              </a:rPr>
              <a:t>Gobierno de Ghana y Militares</a:t>
            </a:r>
          </a:p>
        </p:txBody>
      </p:sp>
      <p:sp>
        <p:nvSpPr>
          <p:cNvPr id="171" name="Shape 171"/>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sp>
        <p:nvSpPr>
          <p:cNvPr id="172" name="Shape 172"/>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Clr>
                <a:schemeClr val="dk2"/>
              </a:buClr>
              <a:buSzPct val="78571"/>
              <a:buFont typeface="Arial"/>
              <a:buNone/>
            </a:pPr>
            <a:r>
              <a:t/>
            </a:r>
            <a:endParaRPr b="1"/>
          </a:p>
          <a:p>
            <a:pPr lvl="0">
              <a:spcBef>
                <a:spcPts val="0"/>
              </a:spcBef>
              <a:buClr>
                <a:schemeClr val="dk2"/>
              </a:buClr>
              <a:buSzPct val="78571"/>
              <a:buFont typeface="Arial"/>
              <a:buNone/>
            </a:pPr>
            <a:r>
              <a:rPr b="1" lang="en"/>
              <a:t>Ghana fue gobernado por un rey poderoso. El rey era el jefe del ejército, hizo las leyes y dirigió el culto religioso. El rey de Ghana se hizo rico con el control del comercio del oro, que era abundante en el sur de Ghana. El rey cobró impuestos sobre el oro que pasaba por su reino. El ejército permanente sometió las revueltas menores y guardó la paz. La sucesión fue matrilineal.</a:t>
            </a:r>
          </a:p>
          <a:p>
            <a:pPr lvl="0">
              <a:spcBef>
                <a:spcPts val="0"/>
              </a:spcBef>
              <a:buNone/>
            </a:pPr>
            <a:r>
              <a:t/>
            </a:r>
            <a:endParaRPr b="1"/>
          </a:p>
        </p:txBody>
      </p:sp>
      <p:pic>
        <p:nvPicPr>
          <p:cNvPr id="173" name="Shape 173"/>
          <p:cNvPicPr preferRelativeResize="0"/>
          <p:nvPr/>
        </p:nvPicPr>
        <p:blipFill>
          <a:blip r:embed="rId3">
            <a:alphaModFix/>
          </a:blip>
          <a:stretch>
            <a:fillRect/>
          </a:stretch>
        </p:blipFill>
        <p:spPr>
          <a:xfrm>
            <a:off x="579725" y="1509425"/>
            <a:ext cx="3048000" cy="1714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177" name="Shape 177"/>
        <p:cNvGrpSpPr/>
        <p:nvPr/>
      </p:nvGrpSpPr>
      <p:grpSpPr>
        <a:xfrm>
          <a:off x="0" y="0"/>
          <a:ext cx="0" cy="0"/>
          <a:chOff x="0" y="0"/>
          <a:chExt cx="0" cy="0"/>
        </a:xfrm>
      </p:grpSpPr>
      <p:sp>
        <p:nvSpPr>
          <p:cNvPr id="178" name="Shape 178"/>
          <p:cNvSpPr txBox="1"/>
          <p:nvPr>
            <p:ph type="title"/>
          </p:nvPr>
        </p:nvSpPr>
        <p:spPr>
          <a:xfrm>
            <a:off x="311700" y="445025"/>
            <a:ext cx="8520600" cy="623400"/>
          </a:xfrm>
          <a:prstGeom prst="rect">
            <a:avLst/>
          </a:prstGeom>
        </p:spPr>
        <p:txBody>
          <a:bodyPr anchorCtr="0" anchor="t" bIns="91425" lIns="91425" rIns="91425" tIns="91425">
            <a:noAutofit/>
          </a:bodyPr>
          <a:lstStyle/>
          <a:p>
            <a:pPr lvl="0" rtl="0">
              <a:lnSpc>
                <a:spcPct val="115000"/>
              </a:lnSpc>
              <a:spcBef>
                <a:spcPts val="0"/>
              </a:spcBef>
              <a:spcAft>
                <a:spcPts val="1600"/>
              </a:spcAft>
              <a:buClr>
                <a:schemeClr val="dk2"/>
              </a:buClr>
              <a:buSzPct val="78571"/>
              <a:buFont typeface="Arial"/>
              <a:buNone/>
            </a:pPr>
            <a:r>
              <a:rPr lang="en" sz="1400">
                <a:solidFill>
                  <a:schemeClr val="lt2"/>
                </a:solidFill>
                <a:latin typeface="Source Sans Pro"/>
                <a:ea typeface="Source Sans Pro"/>
                <a:cs typeface="Source Sans Pro"/>
                <a:sym typeface="Source Sans Pro"/>
              </a:rPr>
              <a:t>Comercio: fuente de la riqueza de Ghana</a:t>
            </a:r>
          </a:p>
        </p:txBody>
      </p:sp>
      <p:sp>
        <p:nvSpPr>
          <p:cNvPr id="179" name="Shape 179"/>
          <p:cNvSpPr txBox="1"/>
          <p:nvPr>
            <p:ph idx="1" type="body"/>
          </p:nvPr>
        </p:nvSpPr>
        <p:spPr>
          <a:xfrm>
            <a:off x="311700" y="1152475"/>
            <a:ext cx="2939400" cy="3416400"/>
          </a:xfrm>
          <a:prstGeom prst="rect">
            <a:avLst/>
          </a:prstGeom>
        </p:spPr>
        <p:txBody>
          <a:bodyPr anchorCtr="0" anchor="t" bIns="91425" lIns="91425" rIns="91425" tIns="91425">
            <a:noAutofit/>
          </a:bodyPr>
          <a:lstStyle/>
          <a:p>
            <a:pPr lvl="0">
              <a:spcBef>
                <a:spcPts val="0"/>
              </a:spcBef>
              <a:buNone/>
            </a:pPr>
            <a:r>
              <a:t/>
            </a:r>
            <a:endParaRPr/>
          </a:p>
        </p:txBody>
      </p:sp>
      <p:sp>
        <p:nvSpPr>
          <p:cNvPr id="180" name="Shape 180"/>
          <p:cNvSpPr txBox="1"/>
          <p:nvPr>
            <p:ph idx="2" type="body"/>
          </p:nvPr>
        </p:nvSpPr>
        <p:spPr>
          <a:xfrm>
            <a:off x="3343775" y="1152475"/>
            <a:ext cx="5488500" cy="3663000"/>
          </a:xfrm>
          <a:prstGeom prst="rect">
            <a:avLst/>
          </a:prstGeom>
        </p:spPr>
        <p:txBody>
          <a:bodyPr anchorCtr="0" anchor="t" bIns="91425" lIns="91425" rIns="91425" tIns="91425">
            <a:noAutofit/>
          </a:bodyPr>
          <a:lstStyle/>
          <a:p>
            <a:pPr lvl="0">
              <a:spcBef>
                <a:spcPts val="0"/>
              </a:spcBef>
              <a:buClr>
                <a:schemeClr val="dk2"/>
              </a:buClr>
              <a:buSzPct val="78571"/>
              <a:buFont typeface="Arial"/>
              <a:buNone/>
            </a:pPr>
            <a:r>
              <a:t/>
            </a:r>
            <a:endParaRPr b="1"/>
          </a:p>
          <a:p>
            <a:pPr lvl="0">
              <a:spcBef>
                <a:spcPts val="0"/>
              </a:spcBef>
              <a:buClr>
                <a:schemeClr val="dk2"/>
              </a:buClr>
              <a:buSzPct val="78571"/>
              <a:buFont typeface="Arial"/>
              <a:buNone/>
            </a:pPr>
            <a:r>
              <a:rPr b="1" lang="en"/>
              <a:t>Ghana estaba situada entre dos áreas que querían el comercio: África del Norte y África Occidental. La ubicación de Ghana le permitió controlar el comercio trans-sahariano. Cada vez que los comerciantes pasaban a través de Ghana tenían que pagar impuestos pesados en sus mercancías, que hicieron Ghana un imperio rico. La introducción de camellos y la difusión del Islam ayudaron a Ghana a crecer como un imperio comercial. Los musulmanes esperaban controlar el comercio en África Occidental, pero Ghana volvió a los invasores. Sin embargo, muchos musulmanes se establecieron en ciudades de África Occidental y se convirtieron en comerciantes. Hacia el año 1000, el imperio de Ghana dominaba las rutas comerciales entre el Norte y el Oeste de África.</a:t>
            </a:r>
          </a:p>
          <a:p>
            <a:pPr lvl="0">
              <a:spcBef>
                <a:spcPts val="0"/>
              </a:spcBef>
              <a:buNone/>
            </a:pPr>
            <a:r>
              <a:t/>
            </a:r>
            <a:endParaRPr b="1"/>
          </a:p>
        </p:txBody>
      </p:sp>
      <p:pic>
        <p:nvPicPr>
          <p:cNvPr id="181" name="Shape 181"/>
          <p:cNvPicPr preferRelativeResize="0"/>
          <p:nvPr/>
        </p:nvPicPr>
        <p:blipFill>
          <a:blip r:embed="rId3">
            <a:alphaModFix/>
          </a:blip>
          <a:stretch>
            <a:fillRect/>
          </a:stretch>
        </p:blipFill>
        <p:spPr>
          <a:xfrm>
            <a:off x="0" y="2127624"/>
            <a:ext cx="3318448" cy="21362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185" name="Shape 185"/>
        <p:cNvGrpSpPr/>
        <p:nvPr/>
      </p:nvGrpSpPr>
      <p:grpSpPr>
        <a:xfrm>
          <a:off x="0" y="0"/>
          <a:ext cx="0" cy="0"/>
          <a:chOff x="0" y="0"/>
          <a:chExt cx="0" cy="0"/>
        </a:xfrm>
      </p:grpSpPr>
      <p:sp>
        <p:nvSpPr>
          <p:cNvPr id="186" name="Shape 186"/>
          <p:cNvSpPr txBox="1"/>
          <p:nvPr>
            <p:ph type="title"/>
          </p:nvPr>
        </p:nvSpPr>
        <p:spPr>
          <a:xfrm>
            <a:off x="311700" y="445025"/>
            <a:ext cx="8520600" cy="623400"/>
          </a:xfrm>
          <a:prstGeom prst="rect">
            <a:avLst/>
          </a:prstGeom>
        </p:spPr>
        <p:txBody>
          <a:bodyPr anchorCtr="0" anchor="t" bIns="91425" lIns="91425" rIns="91425" tIns="91425">
            <a:noAutofit/>
          </a:bodyPr>
          <a:lstStyle/>
          <a:p>
            <a:pPr lvl="0" rtl="0">
              <a:lnSpc>
                <a:spcPct val="115000"/>
              </a:lnSpc>
              <a:spcBef>
                <a:spcPts val="0"/>
              </a:spcBef>
              <a:spcAft>
                <a:spcPts val="1600"/>
              </a:spcAft>
              <a:buClr>
                <a:schemeClr val="dk2"/>
              </a:buClr>
              <a:buSzPct val="78571"/>
              <a:buFont typeface="Arial"/>
              <a:buNone/>
            </a:pPr>
            <a:r>
              <a:rPr lang="en" sz="1400">
                <a:solidFill>
                  <a:schemeClr val="lt2"/>
                </a:solidFill>
                <a:latin typeface="Source Sans Pro"/>
                <a:ea typeface="Source Sans Pro"/>
                <a:cs typeface="Source Sans Pro"/>
                <a:sym typeface="Source Sans Pro"/>
              </a:rPr>
              <a:t>El comercio de oro y sal</a:t>
            </a:r>
          </a:p>
        </p:txBody>
      </p:sp>
      <p:sp>
        <p:nvSpPr>
          <p:cNvPr id="187" name="Shape 187"/>
          <p:cNvSpPr txBox="1"/>
          <p:nvPr>
            <p:ph idx="1" type="body"/>
          </p:nvPr>
        </p:nvSpPr>
        <p:spPr>
          <a:xfrm>
            <a:off x="311700" y="1152475"/>
            <a:ext cx="4828500" cy="3416400"/>
          </a:xfrm>
          <a:prstGeom prst="rect">
            <a:avLst/>
          </a:prstGeom>
        </p:spPr>
        <p:txBody>
          <a:bodyPr anchorCtr="0" anchor="t" bIns="91425" lIns="91425" rIns="91425" tIns="91425">
            <a:noAutofit/>
          </a:bodyPr>
          <a:lstStyle/>
          <a:p>
            <a:pPr lvl="0">
              <a:spcBef>
                <a:spcPts val="0"/>
              </a:spcBef>
              <a:buClr>
                <a:schemeClr val="dk2"/>
              </a:buClr>
              <a:buSzPct val="78571"/>
              <a:buFont typeface="Arial"/>
              <a:buNone/>
            </a:pPr>
            <a:r>
              <a:t/>
            </a:r>
            <a:endParaRPr b="1"/>
          </a:p>
          <a:p>
            <a:pPr lvl="0">
              <a:spcBef>
                <a:spcPts val="0"/>
              </a:spcBef>
              <a:buClr>
                <a:schemeClr val="dk2"/>
              </a:buClr>
              <a:buSzPct val="78571"/>
              <a:buFont typeface="Arial"/>
              <a:buNone/>
            </a:pPr>
            <a:r>
              <a:rPr b="1" lang="en"/>
              <a:t>De todos los artículos comercializados a lo largo de la ruta comercial trans-sahariana, los más demandados eran oro y sal.</a:t>
            </a:r>
          </a:p>
          <a:p>
            <a:pPr lvl="0">
              <a:spcBef>
                <a:spcPts val="0"/>
              </a:spcBef>
              <a:buNone/>
            </a:pPr>
            <a:r>
              <a:rPr b="1" lang="en"/>
              <a:t>Los africanos del norte querían oro y los africanos del oeste (del sur) quisieron la sal. Ghana hizo la mayor parte de su riqueza con los impuestos que cargó en el comercio del oro-sal que pasó a través de sus tierras. En el área de Wangara (bosques al sur de Ghana) era una gran fuente secreta de oro que sólo la gente de Wangara sabía encontrar. </a:t>
            </a:r>
          </a:p>
        </p:txBody>
      </p:sp>
      <p:sp>
        <p:nvSpPr>
          <p:cNvPr id="188" name="Shape 188"/>
          <p:cNvSpPr txBox="1"/>
          <p:nvPr>
            <p:ph idx="2" type="body"/>
          </p:nvPr>
        </p:nvSpPr>
        <p:spPr>
          <a:xfrm>
            <a:off x="5291625" y="1152475"/>
            <a:ext cx="354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89" name="Shape 189"/>
          <p:cNvPicPr preferRelativeResize="0"/>
          <p:nvPr/>
        </p:nvPicPr>
        <p:blipFill>
          <a:blip r:embed="rId3">
            <a:alphaModFix/>
          </a:blip>
          <a:stretch>
            <a:fillRect/>
          </a:stretch>
        </p:blipFill>
        <p:spPr>
          <a:xfrm>
            <a:off x="5103462" y="1889799"/>
            <a:ext cx="3916924" cy="27479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193" name="Shape 193"/>
        <p:cNvGrpSpPr/>
        <p:nvPr/>
      </p:nvGrpSpPr>
      <p:grpSpPr>
        <a:xfrm>
          <a:off x="0" y="0"/>
          <a:ext cx="0" cy="0"/>
          <a:chOff x="0" y="0"/>
          <a:chExt cx="0" cy="0"/>
        </a:xfrm>
      </p:grpSpPr>
      <p:sp>
        <p:nvSpPr>
          <p:cNvPr id="194" name="Shape 194"/>
          <p:cNvSpPr txBox="1"/>
          <p:nvPr>
            <p:ph type="title"/>
          </p:nvPr>
        </p:nvSpPr>
        <p:spPr>
          <a:xfrm>
            <a:off x="311700" y="445025"/>
            <a:ext cx="8520600" cy="623400"/>
          </a:xfrm>
          <a:prstGeom prst="rect">
            <a:avLst/>
          </a:prstGeom>
        </p:spPr>
        <p:txBody>
          <a:bodyPr anchorCtr="0" anchor="t" bIns="91425" lIns="91425" rIns="91425" tIns="91425">
            <a:noAutofit/>
          </a:bodyPr>
          <a:lstStyle/>
          <a:p>
            <a:pPr lvl="0" rtl="0">
              <a:lnSpc>
                <a:spcPct val="115000"/>
              </a:lnSpc>
              <a:spcBef>
                <a:spcPts val="0"/>
              </a:spcBef>
              <a:spcAft>
                <a:spcPts val="1600"/>
              </a:spcAft>
              <a:buClr>
                <a:schemeClr val="dk2"/>
              </a:buClr>
              <a:buSzPct val="78571"/>
              <a:buFont typeface="Arial"/>
              <a:buNone/>
            </a:pPr>
            <a:r>
              <a:rPr lang="en" sz="1400">
                <a:solidFill>
                  <a:schemeClr val="lt2"/>
                </a:solidFill>
                <a:latin typeface="Source Sans Pro"/>
                <a:ea typeface="Source Sans Pro"/>
                <a:cs typeface="Source Sans Pro"/>
                <a:sym typeface="Source Sans Pro"/>
              </a:rPr>
              <a:t>El comercio de oro y sal</a:t>
            </a:r>
          </a:p>
        </p:txBody>
      </p:sp>
      <p:sp>
        <p:nvSpPr>
          <p:cNvPr id="195" name="Shape 195"/>
          <p:cNvSpPr txBox="1"/>
          <p:nvPr>
            <p:ph idx="1" type="body"/>
          </p:nvPr>
        </p:nvSpPr>
        <p:spPr>
          <a:xfrm>
            <a:off x="311700" y="1152475"/>
            <a:ext cx="5174700" cy="3416400"/>
          </a:xfrm>
          <a:prstGeom prst="rect">
            <a:avLst/>
          </a:prstGeom>
        </p:spPr>
        <p:txBody>
          <a:bodyPr anchorCtr="0" anchor="t" bIns="91425" lIns="91425" rIns="91425" tIns="91425">
            <a:noAutofit/>
          </a:bodyPr>
          <a:lstStyle/>
          <a:p>
            <a:pPr lvl="0">
              <a:spcBef>
                <a:spcPts val="0"/>
              </a:spcBef>
              <a:buClr>
                <a:schemeClr val="dk2"/>
              </a:buClr>
              <a:buSzPct val="78571"/>
              <a:buFont typeface="Arial"/>
              <a:buNone/>
            </a:pPr>
            <a:r>
              <a:rPr b="1" lang="en"/>
              <a:t>Para los africanos del oeste, que tenían poco uso para el oro, la sal era más importante. Necesitaban reemplazar la sal perdida a través de la transpiración y la usaban para evitar que la comida se ensuciara. En Taghaza (en el Deseret sahariano) se encontraron depósitos de sal a unos tres pies por debajo de la superficie de la tierra. Los mineros, que eran esclavos propiedad de comerciantes árabes, alcanzaron la sal al cavar trincheras y túneles. Entonces cavaron en bloques grandes que era un lugar sombrío para vivir. Las únicas personas que vivían allí eran esclavos que tenían que depender de las caravanas que pasaban para traer comida. Los impuestos de Ghana enriquecieron su tesoro. Pagaron por el ejército que protegía el reino y permitieron al rey conquistar otros territorios.</a:t>
            </a:r>
          </a:p>
          <a:p>
            <a:pPr lvl="0">
              <a:spcBef>
                <a:spcPts val="0"/>
              </a:spcBef>
              <a:buClr>
                <a:schemeClr val="dk2"/>
              </a:buClr>
              <a:buSzPct val="78571"/>
              <a:buFont typeface="Arial"/>
              <a:buNone/>
            </a:pPr>
            <a:r>
              <a:t/>
            </a:r>
            <a:endParaRPr b="1"/>
          </a:p>
          <a:p>
            <a:pPr lvl="0">
              <a:spcBef>
                <a:spcPts val="0"/>
              </a:spcBef>
              <a:buNone/>
            </a:pPr>
            <a:r>
              <a:t/>
            </a:r>
            <a:endParaRPr b="1"/>
          </a:p>
        </p:txBody>
      </p:sp>
      <p:sp>
        <p:nvSpPr>
          <p:cNvPr id="196" name="Shape 196"/>
          <p:cNvSpPr txBox="1"/>
          <p:nvPr>
            <p:ph idx="2" type="body"/>
          </p:nvPr>
        </p:nvSpPr>
        <p:spPr>
          <a:xfrm>
            <a:off x="6222250" y="1152475"/>
            <a:ext cx="26100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97" name="Shape 197"/>
          <p:cNvPicPr preferRelativeResize="0"/>
          <p:nvPr/>
        </p:nvPicPr>
        <p:blipFill rotWithShape="1">
          <a:blip r:embed="rId3">
            <a:alphaModFix/>
          </a:blip>
          <a:srcRect b="0" l="31039" r="0" t="0"/>
          <a:stretch/>
        </p:blipFill>
        <p:spPr>
          <a:xfrm>
            <a:off x="5708271" y="2076625"/>
            <a:ext cx="2921750" cy="2384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201" name="Shape 201"/>
        <p:cNvGrpSpPr/>
        <p:nvPr/>
      </p:nvGrpSpPr>
      <p:grpSpPr>
        <a:xfrm>
          <a:off x="0" y="0"/>
          <a:ext cx="0" cy="0"/>
          <a:chOff x="0" y="0"/>
          <a:chExt cx="0" cy="0"/>
        </a:xfrm>
      </p:grpSpPr>
      <p:sp>
        <p:nvSpPr>
          <p:cNvPr id="202" name="Shape 202"/>
          <p:cNvSpPr txBox="1"/>
          <p:nvPr>
            <p:ph type="title"/>
          </p:nvPr>
        </p:nvSpPr>
        <p:spPr>
          <a:xfrm>
            <a:off x="311700" y="166025"/>
            <a:ext cx="8520600" cy="623400"/>
          </a:xfrm>
          <a:prstGeom prst="rect">
            <a:avLst/>
          </a:prstGeom>
        </p:spPr>
        <p:txBody>
          <a:bodyPr anchorCtr="0" anchor="t" bIns="91425" lIns="91425" rIns="91425" tIns="91425">
            <a:noAutofit/>
          </a:bodyPr>
          <a:lstStyle/>
          <a:p>
            <a:pPr lvl="0">
              <a:spcBef>
                <a:spcPts val="0"/>
              </a:spcBef>
              <a:buNone/>
            </a:pPr>
            <a:r>
              <a:rPr lang="en"/>
              <a:t>El intercambio de Bienes</a:t>
            </a:r>
          </a:p>
        </p:txBody>
      </p:sp>
      <p:sp>
        <p:nvSpPr>
          <p:cNvPr id="203" name="Shape 203"/>
          <p:cNvSpPr txBox="1"/>
          <p:nvPr>
            <p:ph idx="1" type="body"/>
          </p:nvPr>
        </p:nvSpPr>
        <p:spPr>
          <a:xfrm>
            <a:off x="311700" y="1152475"/>
            <a:ext cx="2684700" cy="3416400"/>
          </a:xfrm>
          <a:prstGeom prst="rect">
            <a:avLst/>
          </a:prstGeom>
        </p:spPr>
        <p:txBody>
          <a:bodyPr anchorCtr="0" anchor="t" bIns="91425" lIns="91425" rIns="91425" tIns="91425">
            <a:noAutofit/>
          </a:bodyPr>
          <a:lstStyle/>
          <a:p>
            <a:pPr lvl="0">
              <a:spcBef>
                <a:spcPts val="0"/>
              </a:spcBef>
              <a:buNone/>
            </a:pPr>
            <a:r>
              <a:t/>
            </a:r>
            <a:endParaRPr/>
          </a:p>
        </p:txBody>
      </p:sp>
      <p:sp>
        <p:nvSpPr>
          <p:cNvPr id="204" name="Shape 204"/>
          <p:cNvSpPr txBox="1"/>
          <p:nvPr>
            <p:ph idx="2" type="body"/>
          </p:nvPr>
        </p:nvSpPr>
        <p:spPr>
          <a:xfrm>
            <a:off x="3554350" y="715725"/>
            <a:ext cx="5277900" cy="4112400"/>
          </a:xfrm>
          <a:prstGeom prst="rect">
            <a:avLst/>
          </a:prstGeom>
        </p:spPr>
        <p:txBody>
          <a:bodyPr anchorCtr="0" anchor="t" bIns="91425" lIns="91425" rIns="91425" tIns="91425">
            <a:noAutofit/>
          </a:bodyPr>
          <a:lstStyle/>
          <a:p>
            <a:pPr lvl="0">
              <a:spcBef>
                <a:spcPts val="0"/>
              </a:spcBef>
              <a:buClr>
                <a:schemeClr val="dk2"/>
              </a:buClr>
              <a:buSzPct val="78571"/>
              <a:buFont typeface="Arial"/>
              <a:buNone/>
            </a:pPr>
            <a:r>
              <a:rPr lang="en"/>
              <a:t>Kumbi tenía el mercado más activo de África Occidental</a:t>
            </a:r>
          </a:p>
          <a:p>
            <a:pPr lvl="0">
              <a:spcBef>
                <a:spcPts val="0"/>
              </a:spcBef>
              <a:buClr>
                <a:schemeClr val="dk2"/>
              </a:buClr>
              <a:buSzPct val="78571"/>
              <a:buFont typeface="Arial"/>
              <a:buNone/>
            </a:pPr>
            <a:r>
              <a:rPr lang="en"/>
              <a:t>Cuando las caravanas de comercio entraron en el reino de Ghana, trajeron sus mercados de bienes en la ciudad de Kumbi y se trasladaron al sur para comerciar con los Wangarans. En Kumbi todo era comerciado, incluyendo armas, herramientas, cuero bueno, ropa, ganado, ovejas, miel, trigo, frutos secos, marfil, perlas y esclavos.</a:t>
            </a:r>
          </a:p>
          <a:p>
            <a:pPr lvl="0">
              <a:spcBef>
                <a:spcPts val="0"/>
              </a:spcBef>
              <a:buClr>
                <a:schemeClr val="dk2"/>
              </a:buClr>
              <a:buSzPct val="78571"/>
              <a:buFont typeface="Arial"/>
              <a:buNone/>
            </a:pPr>
            <a:r>
              <a:rPr lang="en"/>
              <a:t>Kumbi tenía el mercado de esclavos más grande de África Occidental. Muchos fueron comprados por los comerciantes árabes que los tomaron y los vendieron a los norteafricanos oa los europeos.</a:t>
            </a:r>
          </a:p>
          <a:p>
            <a:pPr lvl="0">
              <a:spcBef>
                <a:spcPts val="0"/>
              </a:spcBef>
              <a:buClr>
                <a:schemeClr val="dk2"/>
              </a:buClr>
              <a:buSzPct val="78571"/>
              <a:buFont typeface="Arial"/>
              <a:buNone/>
            </a:pPr>
            <a:r>
              <a:rPr lang="en"/>
              <a:t>El comercio con los Wangarans tuvo lugar a lo largo del río. Los comerciantes utilizaron un sistema de "trueque silencioso" para superar las diferencias lingüísticas.</a:t>
            </a:r>
          </a:p>
          <a:p>
            <a:pPr lvl="0">
              <a:spcBef>
                <a:spcPts val="0"/>
              </a:spcBef>
              <a:buNone/>
            </a:pPr>
            <a:r>
              <a:t/>
            </a:r>
            <a:endParaRPr/>
          </a:p>
        </p:txBody>
      </p:sp>
      <p:pic>
        <p:nvPicPr>
          <p:cNvPr id="205" name="Shape 205"/>
          <p:cNvPicPr preferRelativeResize="0"/>
          <p:nvPr/>
        </p:nvPicPr>
        <p:blipFill>
          <a:blip r:embed="rId3">
            <a:alphaModFix/>
          </a:blip>
          <a:stretch>
            <a:fillRect/>
          </a:stretch>
        </p:blipFill>
        <p:spPr>
          <a:xfrm>
            <a:off x="124800" y="1984200"/>
            <a:ext cx="3429550" cy="1935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209" name="Shape 209"/>
        <p:cNvGrpSpPr/>
        <p:nvPr/>
      </p:nvGrpSpPr>
      <p:grpSpPr>
        <a:xfrm>
          <a:off x="0" y="0"/>
          <a:ext cx="0" cy="0"/>
          <a:chOff x="0" y="0"/>
          <a:chExt cx="0" cy="0"/>
        </a:xfrm>
      </p:grpSpPr>
      <p:sp>
        <p:nvSpPr>
          <p:cNvPr id="210" name="Shape 210"/>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None/>
            </a:pPr>
            <a:r>
              <a:rPr lang="en"/>
              <a:t>La caida de Ghana y el crecimiento de Malí</a:t>
            </a:r>
          </a:p>
        </p:txBody>
      </p:sp>
      <p:sp>
        <p:nvSpPr>
          <p:cNvPr id="211" name="Shape 211"/>
          <p:cNvSpPr txBox="1"/>
          <p:nvPr>
            <p:ph idx="1" type="body"/>
          </p:nvPr>
        </p:nvSpPr>
        <p:spPr>
          <a:xfrm>
            <a:off x="311700" y="986425"/>
            <a:ext cx="4395000" cy="3748500"/>
          </a:xfrm>
          <a:prstGeom prst="rect">
            <a:avLst/>
          </a:prstGeom>
        </p:spPr>
        <p:txBody>
          <a:bodyPr anchorCtr="0" anchor="t" bIns="91425" lIns="91425" rIns="91425" tIns="91425">
            <a:noAutofit/>
          </a:bodyPr>
          <a:lstStyle/>
          <a:p>
            <a:pPr lvl="0">
              <a:spcBef>
                <a:spcPts val="0"/>
              </a:spcBef>
              <a:buClr>
                <a:schemeClr val="dk2"/>
              </a:buClr>
              <a:buSzPct val="73333"/>
              <a:buFont typeface="Arial"/>
              <a:buNone/>
            </a:pPr>
            <a:r>
              <a:rPr lang="en" sz="1500"/>
              <a:t>La guerra y la pérdida de recursos naturales condujeron a la caída del imperio de Ghana.</a:t>
            </a:r>
          </a:p>
          <a:p>
            <a:pPr lvl="0">
              <a:spcBef>
                <a:spcPts val="0"/>
              </a:spcBef>
              <a:buClr>
                <a:schemeClr val="dk2"/>
              </a:buClr>
              <a:buSzPct val="73333"/>
              <a:buFont typeface="Arial"/>
              <a:buNone/>
            </a:pPr>
            <a:r>
              <a:rPr lang="en" sz="1500"/>
              <a:t>En la segunda mitad del siglo XI, los guerreros musulmanes comenzaron a atacar el imperio de Ghana. En 1076 habían capturado la ciudad de Kumbi.</a:t>
            </a:r>
          </a:p>
          <a:p>
            <a:pPr lvl="0">
              <a:spcBef>
                <a:spcPts val="0"/>
              </a:spcBef>
              <a:buNone/>
            </a:pPr>
            <a:r>
              <a:rPr lang="en" sz="1500"/>
              <a:t>La pérdida de recursos naturales (árboles y agua) debilitó aún más a Ghana. La gente se vio obligada a salir en busca de mejores condiciones. El imperio llegó a su fin en 1203 cuando fue tomado por un imperio rival.</a:t>
            </a:r>
          </a:p>
        </p:txBody>
      </p:sp>
      <p:sp>
        <p:nvSpPr>
          <p:cNvPr id="212" name="Shape 212"/>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pic>
        <p:nvPicPr>
          <p:cNvPr id="213" name="Shape 213"/>
          <p:cNvPicPr preferRelativeResize="0"/>
          <p:nvPr/>
        </p:nvPicPr>
        <p:blipFill>
          <a:blip r:embed="rId3">
            <a:alphaModFix/>
          </a:blip>
          <a:stretch>
            <a:fillRect/>
          </a:stretch>
        </p:blipFill>
        <p:spPr>
          <a:xfrm>
            <a:off x="5108425" y="630525"/>
            <a:ext cx="3847874" cy="41043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63" name="Shape 63"/>
        <p:cNvGrpSpPr/>
        <p:nvPr/>
      </p:nvGrpSpPr>
      <p:grpSpPr>
        <a:xfrm>
          <a:off x="0" y="0"/>
          <a:ext cx="0" cy="0"/>
          <a:chOff x="0" y="0"/>
          <a:chExt cx="0" cy="0"/>
        </a:xfrm>
      </p:grpSpPr>
      <p:sp>
        <p:nvSpPr>
          <p:cNvPr id="64" name="Shape 64"/>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None/>
            </a:pPr>
            <a:r>
              <a:rPr lang="en"/>
              <a:t>Primeras sociedades</a:t>
            </a:r>
          </a:p>
        </p:txBody>
      </p:sp>
      <p:sp>
        <p:nvSpPr>
          <p:cNvPr id="65" name="Shape 65"/>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Clr>
                <a:schemeClr val="dk2"/>
              </a:buClr>
              <a:buSzPct val="61111"/>
              <a:buFont typeface="Arial"/>
              <a:buNone/>
            </a:pPr>
            <a:r>
              <a:rPr b="1" lang="en" sz="1800"/>
              <a:t>Entre los años 500-1600 C.E. West Africa desarrolló tres reinos significativos al sur del desierto del Sahara: Ghana, Mali y Songhai.</a:t>
            </a:r>
          </a:p>
          <a:p>
            <a:pPr lvl="0">
              <a:spcBef>
                <a:spcPts val="0"/>
              </a:spcBef>
              <a:buClr>
                <a:schemeClr val="dk2"/>
              </a:buClr>
              <a:buSzPct val="61111"/>
              <a:buFont typeface="Arial"/>
              <a:buNone/>
            </a:pPr>
            <a:r>
              <a:rPr b="1" lang="en" sz="1800"/>
              <a:t>Comprender la historia de estos reinos puede ser difícil porque durante la mayor parte de este tiempo los historiadores no tienen registros escritos para estudiar.</a:t>
            </a:r>
          </a:p>
          <a:p>
            <a:pPr lvl="0">
              <a:spcBef>
                <a:spcPts val="0"/>
              </a:spcBef>
              <a:buClr>
                <a:schemeClr val="dk2"/>
              </a:buClr>
              <a:buSzPct val="61111"/>
              <a:buFont typeface="Arial"/>
              <a:buNone/>
            </a:pPr>
            <a:r>
              <a:rPr b="1" lang="en" sz="1800"/>
              <a:t>Artefactos y geografía proporcionan la mayoría de nuestras pistas sobre cómo era la vida.</a:t>
            </a:r>
          </a:p>
          <a:p>
            <a:pPr lvl="0">
              <a:spcBef>
                <a:spcPts val="0"/>
              </a:spcBef>
              <a:buNone/>
            </a:pPr>
            <a:r>
              <a:t/>
            </a:r>
            <a:endParaRPr b="1" sz="1800"/>
          </a:p>
        </p:txBody>
      </p:sp>
      <p:sp>
        <p:nvSpPr>
          <p:cNvPr id="66" name="Shape 66"/>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pic>
        <p:nvPicPr>
          <p:cNvPr id="67" name="Shape 67"/>
          <p:cNvPicPr preferRelativeResize="0"/>
          <p:nvPr/>
        </p:nvPicPr>
        <p:blipFill>
          <a:blip r:embed="rId3">
            <a:alphaModFix/>
          </a:blip>
          <a:stretch>
            <a:fillRect/>
          </a:stretch>
        </p:blipFill>
        <p:spPr>
          <a:xfrm>
            <a:off x="5428825" y="63200"/>
            <a:ext cx="3560000" cy="2663050"/>
          </a:xfrm>
          <a:prstGeom prst="rect">
            <a:avLst/>
          </a:prstGeom>
          <a:noFill/>
          <a:ln>
            <a:noFill/>
          </a:ln>
        </p:spPr>
      </p:pic>
      <p:pic>
        <p:nvPicPr>
          <p:cNvPr id="68" name="Shape 68"/>
          <p:cNvPicPr preferRelativeResize="0"/>
          <p:nvPr/>
        </p:nvPicPr>
        <p:blipFill>
          <a:blip r:embed="rId4">
            <a:alphaModFix/>
          </a:blip>
          <a:stretch>
            <a:fillRect/>
          </a:stretch>
        </p:blipFill>
        <p:spPr>
          <a:xfrm>
            <a:off x="4311600" y="2361000"/>
            <a:ext cx="4505700" cy="25344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217" name="Shape 217"/>
        <p:cNvGrpSpPr/>
        <p:nvPr/>
      </p:nvGrpSpPr>
      <p:grpSpPr>
        <a:xfrm>
          <a:off x="0" y="0"/>
          <a:ext cx="0" cy="0"/>
          <a:chOff x="0" y="0"/>
          <a:chExt cx="0" cy="0"/>
        </a:xfrm>
      </p:grpSpPr>
      <p:sp>
        <p:nvSpPr>
          <p:cNvPr id="218" name="Shape 218"/>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Clr>
                <a:schemeClr val="dk2"/>
              </a:buClr>
              <a:buSzPct val="36666"/>
              <a:buFont typeface="Arial"/>
              <a:buNone/>
            </a:pPr>
            <a:r>
              <a:rPr lang="en"/>
              <a:t>La caida de Ghana y el crecimiento de Malí</a:t>
            </a:r>
          </a:p>
          <a:p>
            <a:pPr lvl="0">
              <a:spcBef>
                <a:spcPts val="0"/>
              </a:spcBef>
              <a:buNone/>
            </a:pPr>
            <a:r>
              <a:t/>
            </a:r>
            <a:endParaRPr/>
          </a:p>
        </p:txBody>
      </p:sp>
      <p:sp>
        <p:nvSpPr>
          <p:cNvPr id="219" name="Shape 219"/>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sp>
        <p:nvSpPr>
          <p:cNvPr id="220" name="Shape 220"/>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Clr>
                <a:schemeClr val="dk2"/>
              </a:buClr>
              <a:buSzPct val="78571"/>
              <a:buFont typeface="Arial"/>
              <a:buNone/>
            </a:pPr>
            <a:r>
              <a:t/>
            </a:r>
            <a:endParaRPr/>
          </a:p>
          <a:p>
            <a:pPr lvl="0">
              <a:spcBef>
                <a:spcPts val="0"/>
              </a:spcBef>
              <a:buClr>
                <a:schemeClr val="dk2"/>
              </a:buClr>
              <a:buSzPct val="78571"/>
              <a:buFont typeface="Arial"/>
              <a:buNone/>
            </a:pPr>
            <a:r>
              <a:rPr lang="en"/>
              <a:t>En 1240, un grupo de africanos del oeste llamados el Mande conquistó Kumbi, su patria era Malí. Construyeron un imperio que alcanzó desde el Océano Atlántico hasta más allá del río Níger.</a:t>
            </a:r>
          </a:p>
          <a:p>
            <a:pPr lvl="0">
              <a:spcBef>
                <a:spcPts val="0"/>
              </a:spcBef>
              <a:buClr>
                <a:schemeClr val="dk2"/>
              </a:buClr>
              <a:buSzPct val="78571"/>
              <a:buFont typeface="Arial"/>
              <a:buNone/>
            </a:pPr>
            <a:r>
              <a:rPr lang="en"/>
              <a:t>Al igual que Ghana, Malí obtuvo gran parte de su riqueza del control del comercio, particularmente del oro. Sus líderes aceptaron el Islam.</a:t>
            </a:r>
          </a:p>
          <a:p>
            <a:pPr lvl="0">
              <a:spcBef>
                <a:spcPts val="0"/>
              </a:spcBef>
              <a:buClr>
                <a:schemeClr val="dk2"/>
              </a:buClr>
              <a:buSzPct val="78571"/>
              <a:buFont typeface="Arial"/>
              <a:buNone/>
            </a:pPr>
            <a:r>
              <a:t/>
            </a:r>
            <a:endParaRPr/>
          </a:p>
          <a:p>
            <a:pPr lvl="0">
              <a:spcBef>
                <a:spcPts val="0"/>
              </a:spcBef>
              <a:buNone/>
            </a:pPr>
            <a:r>
              <a:t/>
            </a:r>
            <a:endParaRPr/>
          </a:p>
        </p:txBody>
      </p:sp>
      <p:pic>
        <p:nvPicPr>
          <p:cNvPr id="221" name="Shape 221"/>
          <p:cNvPicPr preferRelativeResize="0"/>
          <p:nvPr/>
        </p:nvPicPr>
        <p:blipFill>
          <a:blip r:embed="rId3">
            <a:alphaModFix/>
          </a:blip>
          <a:stretch>
            <a:fillRect/>
          </a:stretch>
        </p:blipFill>
        <p:spPr>
          <a:xfrm>
            <a:off x="373525" y="1797121"/>
            <a:ext cx="4264226" cy="27717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225" name="Shape 225"/>
        <p:cNvGrpSpPr/>
        <p:nvPr/>
      </p:nvGrpSpPr>
      <p:grpSpPr>
        <a:xfrm>
          <a:off x="0" y="0"/>
          <a:ext cx="0" cy="0"/>
          <a:chOff x="0" y="0"/>
          <a:chExt cx="0" cy="0"/>
        </a:xfrm>
      </p:grpSpPr>
      <p:sp>
        <p:nvSpPr>
          <p:cNvPr id="226" name="Shape 226"/>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None/>
            </a:pPr>
            <a:r>
              <a:rPr lang="en"/>
              <a:t>Reino Malí</a:t>
            </a:r>
          </a:p>
        </p:txBody>
      </p:sp>
      <p:sp>
        <p:nvSpPr>
          <p:cNvPr id="227" name="Shape 227"/>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Clr>
                <a:schemeClr val="dk2"/>
              </a:buClr>
              <a:buSzPct val="78571"/>
              <a:buFont typeface="Arial"/>
              <a:buNone/>
            </a:pPr>
            <a:r>
              <a:rPr lang="en"/>
              <a:t>El próximo gran reino del África Occidental emerge de Ghana</a:t>
            </a:r>
          </a:p>
          <a:p>
            <a:pPr lvl="0">
              <a:spcBef>
                <a:spcPts val="0"/>
              </a:spcBef>
              <a:buClr>
                <a:schemeClr val="dk2"/>
              </a:buClr>
              <a:buSzPct val="78571"/>
              <a:buFont typeface="Arial"/>
              <a:buNone/>
            </a:pPr>
            <a:r>
              <a:rPr lang="en"/>
              <a:t>El Reino de Malí existía entre 1230 y 1600 dC.</a:t>
            </a:r>
          </a:p>
          <a:p>
            <a:pPr lvl="0">
              <a:spcBef>
                <a:spcPts val="0"/>
              </a:spcBef>
              <a:buClr>
                <a:schemeClr val="dk2"/>
              </a:buClr>
              <a:buSzPct val="78571"/>
              <a:buFont typeface="Arial"/>
              <a:buNone/>
            </a:pPr>
            <a:r>
              <a:rPr lang="en"/>
              <a:t>Profundamente influenciado la cultura de África Occidental.</a:t>
            </a:r>
          </a:p>
          <a:p>
            <a:pPr lvl="0">
              <a:spcBef>
                <a:spcPts val="0"/>
              </a:spcBef>
              <a:buNone/>
            </a:pPr>
            <a:r>
              <a:t/>
            </a:r>
            <a:endParaRPr/>
          </a:p>
        </p:txBody>
      </p:sp>
      <p:sp>
        <p:nvSpPr>
          <p:cNvPr id="228" name="Shape 228"/>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pic>
        <p:nvPicPr>
          <p:cNvPr id="229" name="Shape 229"/>
          <p:cNvPicPr preferRelativeResize="0"/>
          <p:nvPr/>
        </p:nvPicPr>
        <p:blipFill>
          <a:blip r:embed="rId3">
            <a:alphaModFix/>
          </a:blip>
          <a:stretch>
            <a:fillRect/>
          </a:stretch>
        </p:blipFill>
        <p:spPr>
          <a:xfrm>
            <a:off x="4813050" y="1666875"/>
            <a:ext cx="4038600" cy="2762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233" name="Shape 233"/>
        <p:cNvGrpSpPr/>
        <p:nvPr/>
      </p:nvGrpSpPr>
      <p:grpSpPr>
        <a:xfrm>
          <a:off x="0" y="0"/>
          <a:ext cx="0" cy="0"/>
          <a:chOff x="0" y="0"/>
          <a:chExt cx="0" cy="0"/>
        </a:xfrm>
      </p:grpSpPr>
      <p:sp>
        <p:nvSpPr>
          <p:cNvPr id="234" name="Shape 234"/>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None/>
            </a:pPr>
            <a:r>
              <a:rPr lang="en"/>
              <a:t>El río Níger</a:t>
            </a:r>
          </a:p>
        </p:txBody>
      </p:sp>
      <p:sp>
        <p:nvSpPr>
          <p:cNvPr id="235" name="Shape 235"/>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sp>
        <p:nvSpPr>
          <p:cNvPr id="236" name="Shape 236"/>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Clr>
                <a:schemeClr val="dk2"/>
              </a:buClr>
              <a:buSzPct val="78571"/>
              <a:buFont typeface="Arial"/>
              <a:buNone/>
            </a:pPr>
            <a:r>
              <a:rPr lang="en"/>
              <a:t>El río Níger atraviesa el imperio de Malí, y trae agua para beber.</a:t>
            </a:r>
          </a:p>
          <a:p>
            <a:pPr lvl="0">
              <a:spcBef>
                <a:spcPts val="0"/>
              </a:spcBef>
              <a:buClr>
                <a:schemeClr val="dk2"/>
              </a:buClr>
              <a:buSzPct val="78571"/>
              <a:buFont typeface="Arial"/>
              <a:buNone/>
            </a:pPr>
            <a:r>
              <a:rPr lang="en"/>
              <a:t>El río Níger también dio a los agricultores gran cantidad de tierra buena llamada "limo" en el que cultivar sus cultivos.</a:t>
            </a:r>
          </a:p>
          <a:p>
            <a:pPr lvl="0">
              <a:spcBef>
                <a:spcPts val="0"/>
              </a:spcBef>
              <a:buNone/>
            </a:pPr>
            <a:r>
              <a:t/>
            </a:r>
            <a:endParaRPr/>
          </a:p>
        </p:txBody>
      </p:sp>
      <p:pic>
        <p:nvPicPr>
          <p:cNvPr id="237" name="Shape 237"/>
          <p:cNvPicPr preferRelativeResize="0"/>
          <p:nvPr/>
        </p:nvPicPr>
        <p:blipFill>
          <a:blip r:embed="rId3">
            <a:alphaModFix/>
          </a:blip>
          <a:stretch>
            <a:fillRect/>
          </a:stretch>
        </p:blipFill>
        <p:spPr>
          <a:xfrm>
            <a:off x="394537" y="1749887"/>
            <a:ext cx="3705225" cy="2428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241" name="Shape 241"/>
        <p:cNvGrpSpPr/>
        <p:nvPr/>
      </p:nvGrpSpPr>
      <p:grpSpPr>
        <a:xfrm>
          <a:off x="0" y="0"/>
          <a:ext cx="0" cy="0"/>
          <a:chOff x="0" y="0"/>
          <a:chExt cx="0" cy="0"/>
        </a:xfrm>
      </p:grpSpPr>
      <p:sp>
        <p:nvSpPr>
          <p:cNvPr id="242" name="Shape 242"/>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None/>
            </a:pPr>
            <a:r>
              <a:rPr lang="en"/>
              <a:t>Mansa</a:t>
            </a:r>
          </a:p>
        </p:txBody>
      </p:sp>
      <p:sp>
        <p:nvSpPr>
          <p:cNvPr id="243" name="Shape 243"/>
          <p:cNvSpPr txBox="1"/>
          <p:nvPr>
            <p:ph idx="1" type="body"/>
          </p:nvPr>
        </p:nvSpPr>
        <p:spPr>
          <a:xfrm>
            <a:off x="311700" y="1152475"/>
            <a:ext cx="4746900" cy="3416400"/>
          </a:xfrm>
          <a:prstGeom prst="rect">
            <a:avLst/>
          </a:prstGeom>
        </p:spPr>
        <p:txBody>
          <a:bodyPr anchorCtr="0" anchor="t" bIns="91425" lIns="91425" rIns="91425" tIns="91425">
            <a:noAutofit/>
          </a:bodyPr>
          <a:lstStyle/>
          <a:p>
            <a:pPr lvl="0">
              <a:lnSpc>
                <a:spcPct val="100000"/>
              </a:lnSpc>
              <a:spcBef>
                <a:spcPts val="0"/>
              </a:spcBef>
              <a:buClr>
                <a:schemeClr val="dk2"/>
              </a:buClr>
              <a:buSzPct val="78571"/>
              <a:buFont typeface="Arial"/>
              <a:buNone/>
            </a:pPr>
            <a:r>
              <a:rPr lang="en"/>
              <a:t>Un rey  llamado Mansa</a:t>
            </a:r>
          </a:p>
          <a:p>
            <a:pPr lvl="0">
              <a:lnSpc>
                <a:spcPct val="100000"/>
              </a:lnSpc>
              <a:spcBef>
                <a:spcPts val="0"/>
              </a:spcBef>
              <a:buClr>
                <a:schemeClr val="dk2"/>
              </a:buClr>
              <a:buSzPct val="78571"/>
              <a:buFont typeface="Arial"/>
              <a:buNone/>
            </a:pPr>
            <a:r>
              <a:rPr lang="en"/>
              <a:t>Los Mansas se convirtieron en reyes ricos y poderosos. Recaudaron impuestos de los ciudadanos de su imperio.</a:t>
            </a:r>
          </a:p>
          <a:p>
            <a:pPr indent="457200" lvl="0">
              <a:lnSpc>
                <a:spcPct val="100000"/>
              </a:lnSpc>
              <a:spcBef>
                <a:spcPts val="0"/>
              </a:spcBef>
              <a:buNone/>
            </a:pPr>
            <a:r>
              <a:rPr lang="en"/>
              <a:t>Sundiata (El Rey León) era una poderosa Mansa</a:t>
            </a:r>
          </a:p>
          <a:p>
            <a:pPr indent="387350" lvl="0">
              <a:lnSpc>
                <a:spcPct val="100000"/>
              </a:lnSpc>
              <a:spcBef>
                <a:spcPts val="0"/>
              </a:spcBef>
              <a:buClr>
                <a:schemeClr val="dk2"/>
              </a:buClr>
              <a:buSzPct val="78571"/>
              <a:buFont typeface="Arial"/>
              <a:buNone/>
            </a:pPr>
            <a:r>
              <a:rPr lang="en"/>
              <a:t>Bajo el Sundiata, Mali prosperó y se hizo rico</a:t>
            </a:r>
          </a:p>
          <a:p>
            <a:pPr indent="387350" lvl="0">
              <a:lnSpc>
                <a:spcPct val="100000"/>
              </a:lnSpc>
              <a:spcBef>
                <a:spcPts val="0"/>
              </a:spcBef>
              <a:buClr>
                <a:schemeClr val="dk2"/>
              </a:buClr>
              <a:buSzPct val="78571"/>
              <a:buFont typeface="Arial"/>
              <a:buNone/>
            </a:pPr>
            <a:r>
              <a:rPr lang="en"/>
              <a:t>Murió en 1255m</a:t>
            </a:r>
          </a:p>
          <a:p>
            <a:pPr lvl="0">
              <a:lnSpc>
                <a:spcPct val="100000"/>
              </a:lnSpc>
              <a:spcBef>
                <a:spcPts val="0"/>
              </a:spcBef>
              <a:buClr>
                <a:schemeClr val="dk2"/>
              </a:buClr>
              <a:buSzPct val="78571"/>
              <a:buFont typeface="Arial"/>
              <a:buNone/>
            </a:pPr>
            <a:r>
              <a:rPr lang="en"/>
              <a:t>Mansa Musa</a:t>
            </a:r>
          </a:p>
          <a:p>
            <a:pPr lvl="0">
              <a:lnSpc>
                <a:spcPct val="100000"/>
              </a:lnSpc>
              <a:spcBef>
                <a:spcPts val="0"/>
              </a:spcBef>
              <a:buClr>
                <a:schemeClr val="dk2"/>
              </a:buClr>
              <a:buSzPct val="78571"/>
              <a:buFont typeface="Arial"/>
              <a:buNone/>
            </a:pPr>
            <a:r>
              <a:rPr lang="en"/>
              <a:t>También conocido como el Rey de África</a:t>
            </a:r>
          </a:p>
          <a:p>
            <a:pPr lvl="0">
              <a:lnSpc>
                <a:spcPct val="100000"/>
              </a:lnSpc>
              <a:spcBef>
                <a:spcPts val="0"/>
              </a:spcBef>
              <a:buClr>
                <a:schemeClr val="dk2"/>
              </a:buClr>
              <a:buSzPct val="78571"/>
              <a:buFont typeface="Arial"/>
              <a:buNone/>
            </a:pPr>
            <a:r>
              <a:rPr lang="en"/>
              <a:t>Cruzó África en 1324 a hajj a La Meca</a:t>
            </a:r>
          </a:p>
          <a:p>
            <a:pPr lvl="0">
              <a:lnSpc>
                <a:spcPct val="100000"/>
              </a:lnSpc>
              <a:spcBef>
                <a:spcPts val="0"/>
              </a:spcBef>
              <a:buNone/>
            </a:pPr>
            <a:r>
              <a:t/>
            </a:r>
            <a:endParaRPr/>
          </a:p>
        </p:txBody>
      </p:sp>
      <p:sp>
        <p:nvSpPr>
          <p:cNvPr id="244" name="Shape 244"/>
          <p:cNvSpPr txBox="1"/>
          <p:nvPr>
            <p:ph idx="2" type="body"/>
          </p:nvPr>
        </p:nvSpPr>
        <p:spPr>
          <a:xfrm>
            <a:off x="5289075" y="1152475"/>
            <a:ext cx="3543300" cy="3416400"/>
          </a:xfrm>
          <a:prstGeom prst="rect">
            <a:avLst/>
          </a:prstGeom>
        </p:spPr>
        <p:txBody>
          <a:bodyPr anchorCtr="0" anchor="t" bIns="91425" lIns="91425" rIns="91425" tIns="91425">
            <a:noAutofit/>
          </a:bodyPr>
          <a:lstStyle/>
          <a:p>
            <a:pPr lvl="0">
              <a:spcBef>
                <a:spcPts val="0"/>
              </a:spcBef>
              <a:buNone/>
            </a:pPr>
            <a:r>
              <a:t/>
            </a:r>
            <a:endParaRPr/>
          </a:p>
        </p:txBody>
      </p:sp>
      <p:pic>
        <p:nvPicPr>
          <p:cNvPr id="245" name="Shape 245"/>
          <p:cNvPicPr preferRelativeResize="0"/>
          <p:nvPr/>
        </p:nvPicPr>
        <p:blipFill>
          <a:blip r:embed="rId3">
            <a:alphaModFix/>
          </a:blip>
          <a:stretch>
            <a:fillRect/>
          </a:stretch>
        </p:blipFill>
        <p:spPr>
          <a:xfrm>
            <a:off x="4601900" y="2191450"/>
            <a:ext cx="5852099" cy="29520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249" name="Shape 249"/>
        <p:cNvGrpSpPr/>
        <p:nvPr/>
      </p:nvGrpSpPr>
      <p:grpSpPr>
        <a:xfrm>
          <a:off x="0" y="0"/>
          <a:ext cx="0" cy="0"/>
          <a:chOff x="0" y="0"/>
          <a:chExt cx="0" cy="0"/>
        </a:xfrm>
      </p:grpSpPr>
      <p:sp>
        <p:nvSpPr>
          <p:cNvPr id="250" name="Shape 250"/>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None/>
            </a:pPr>
            <a:r>
              <a:rPr lang="en"/>
              <a:t>Islam</a:t>
            </a:r>
          </a:p>
        </p:txBody>
      </p:sp>
      <p:sp>
        <p:nvSpPr>
          <p:cNvPr id="251" name="Shape 251"/>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sp>
        <p:nvSpPr>
          <p:cNvPr id="252" name="Shape 252"/>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Clr>
                <a:schemeClr val="dk2"/>
              </a:buClr>
              <a:buSzPct val="78571"/>
              <a:buFont typeface="Arial"/>
              <a:buNone/>
            </a:pPr>
            <a:r>
              <a:rPr lang="en"/>
              <a:t>El pueblo de Malí era "musulmán" y seguía los caminos del ISLAM, su religión</a:t>
            </a:r>
          </a:p>
          <a:p>
            <a:pPr lvl="0">
              <a:spcBef>
                <a:spcPts val="0"/>
              </a:spcBef>
              <a:buClr>
                <a:schemeClr val="dk2"/>
              </a:buClr>
              <a:buSzPct val="78571"/>
              <a:buFont typeface="Arial"/>
              <a:buNone/>
            </a:pPr>
            <a:r>
              <a:rPr lang="en"/>
              <a:t>Mansa Musa era un musulmán devoto</a:t>
            </a:r>
          </a:p>
          <a:p>
            <a:pPr lvl="0">
              <a:spcBef>
                <a:spcPts val="0"/>
              </a:spcBef>
              <a:buClr>
                <a:schemeClr val="dk2"/>
              </a:buClr>
              <a:buSzPct val="78571"/>
              <a:buFont typeface="Arial"/>
              <a:buNone/>
            </a:pPr>
            <a:r>
              <a:rPr lang="en"/>
              <a:t>Después de eso todo el mundo sabía acerca de la riqueza de Malí</a:t>
            </a:r>
          </a:p>
          <a:p>
            <a:pPr lvl="0">
              <a:spcBef>
                <a:spcPts val="0"/>
              </a:spcBef>
              <a:buNone/>
            </a:pPr>
            <a:r>
              <a:t/>
            </a:r>
            <a:endParaRPr/>
          </a:p>
        </p:txBody>
      </p:sp>
      <p:pic>
        <p:nvPicPr>
          <p:cNvPr id="253" name="Shape 253"/>
          <p:cNvPicPr preferRelativeResize="0"/>
          <p:nvPr/>
        </p:nvPicPr>
        <p:blipFill>
          <a:blip r:embed="rId3">
            <a:alphaModFix/>
          </a:blip>
          <a:stretch>
            <a:fillRect/>
          </a:stretch>
        </p:blipFill>
        <p:spPr>
          <a:xfrm>
            <a:off x="127925" y="1245150"/>
            <a:ext cx="4286250" cy="22669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257" name="Shape 257"/>
        <p:cNvGrpSpPr/>
        <p:nvPr/>
      </p:nvGrpSpPr>
      <p:grpSpPr>
        <a:xfrm>
          <a:off x="0" y="0"/>
          <a:ext cx="0" cy="0"/>
          <a:chOff x="0" y="0"/>
          <a:chExt cx="0" cy="0"/>
        </a:xfrm>
      </p:grpSpPr>
      <p:sp>
        <p:nvSpPr>
          <p:cNvPr id="258" name="Shape 258"/>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None/>
            </a:pPr>
            <a:r>
              <a:rPr lang="en"/>
              <a:t>Comercio</a:t>
            </a:r>
          </a:p>
        </p:txBody>
      </p:sp>
      <p:sp>
        <p:nvSpPr>
          <p:cNvPr id="259" name="Shape 259"/>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Clr>
                <a:schemeClr val="dk2"/>
              </a:buClr>
              <a:buSzPct val="78571"/>
              <a:buFont typeface="Arial"/>
              <a:buNone/>
            </a:pPr>
            <a:r>
              <a:rPr lang="en"/>
              <a:t>El oro, la sal, el cobre, el hierro, el paño, las nueces de cola, los esclavos, los libros y las conchas se negociaban con frecuencia en Malí</a:t>
            </a:r>
          </a:p>
          <a:p>
            <a:pPr lvl="0">
              <a:spcBef>
                <a:spcPts val="0"/>
              </a:spcBef>
              <a:buClr>
                <a:schemeClr val="dk2"/>
              </a:buClr>
              <a:buSzPct val="78571"/>
              <a:buFont typeface="Arial"/>
              <a:buNone/>
            </a:pPr>
            <a:r>
              <a:rPr lang="en"/>
              <a:t>Malí a menudo cambió su oro por la sal</a:t>
            </a:r>
          </a:p>
          <a:p>
            <a:pPr lvl="0">
              <a:spcBef>
                <a:spcPts val="0"/>
              </a:spcBef>
              <a:buClr>
                <a:schemeClr val="dk2"/>
              </a:buClr>
              <a:buSzPct val="78571"/>
              <a:buFont typeface="Arial"/>
              <a:buNone/>
            </a:pPr>
            <a:r>
              <a:rPr lang="en"/>
              <a:t>La sal fue traída en grandes losas (monedas)</a:t>
            </a:r>
          </a:p>
          <a:p>
            <a:pPr lvl="0">
              <a:spcBef>
                <a:spcPts val="0"/>
              </a:spcBef>
              <a:buNone/>
            </a:pPr>
            <a:r>
              <a:t/>
            </a:r>
            <a:endParaRPr/>
          </a:p>
        </p:txBody>
      </p:sp>
      <p:sp>
        <p:nvSpPr>
          <p:cNvPr id="260" name="Shape 260"/>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pic>
        <p:nvPicPr>
          <p:cNvPr id="261" name="Shape 261"/>
          <p:cNvPicPr preferRelativeResize="0"/>
          <p:nvPr/>
        </p:nvPicPr>
        <p:blipFill>
          <a:blip r:embed="rId3">
            <a:alphaModFix/>
          </a:blip>
          <a:stretch>
            <a:fillRect/>
          </a:stretch>
        </p:blipFill>
        <p:spPr>
          <a:xfrm>
            <a:off x="4311600" y="610812"/>
            <a:ext cx="4762500" cy="42767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265" name="Shape 265"/>
        <p:cNvGrpSpPr/>
        <p:nvPr/>
      </p:nvGrpSpPr>
      <p:grpSpPr>
        <a:xfrm>
          <a:off x="0" y="0"/>
          <a:ext cx="0" cy="0"/>
          <a:chOff x="0" y="0"/>
          <a:chExt cx="0" cy="0"/>
        </a:xfrm>
      </p:grpSpPr>
      <p:sp>
        <p:nvSpPr>
          <p:cNvPr id="266" name="Shape 266"/>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None/>
            </a:pPr>
            <a:r>
              <a:rPr lang="en"/>
              <a:t>Tombuctú</a:t>
            </a:r>
          </a:p>
        </p:txBody>
      </p:sp>
      <p:sp>
        <p:nvSpPr>
          <p:cNvPr id="267" name="Shape 267"/>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sp>
        <p:nvSpPr>
          <p:cNvPr id="268" name="Shape 268"/>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Clr>
                <a:schemeClr val="dk2"/>
              </a:buClr>
              <a:buSzPct val="78571"/>
              <a:buFont typeface="Arial"/>
              <a:buNone/>
            </a:pPr>
            <a:r>
              <a:rPr lang="en"/>
              <a:t>Una ciudad muy importante en Malí</a:t>
            </a:r>
          </a:p>
          <a:p>
            <a:pPr lvl="0">
              <a:spcBef>
                <a:spcPts val="0"/>
              </a:spcBef>
              <a:buClr>
                <a:schemeClr val="dk2"/>
              </a:buClr>
              <a:buSzPct val="78571"/>
              <a:buFont typeface="Arial"/>
              <a:buNone/>
            </a:pPr>
            <a:r>
              <a:rPr lang="en"/>
              <a:t>Centro de aprendizaje para musulmanes (universidades y escuelas)</a:t>
            </a:r>
          </a:p>
          <a:p>
            <a:pPr lvl="0">
              <a:spcBef>
                <a:spcPts val="0"/>
              </a:spcBef>
              <a:buClr>
                <a:schemeClr val="dk2"/>
              </a:buClr>
              <a:buSzPct val="78571"/>
              <a:buFont typeface="Arial"/>
              <a:buNone/>
            </a:pPr>
            <a:r>
              <a:rPr lang="en"/>
              <a:t>El mayor centro comercial de Malí</a:t>
            </a:r>
          </a:p>
          <a:p>
            <a:pPr lvl="0">
              <a:spcBef>
                <a:spcPts val="0"/>
              </a:spcBef>
              <a:buClr>
                <a:schemeClr val="dk2"/>
              </a:buClr>
              <a:buSzPct val="78571"/>
              <a:buFont typeface="Arial"/>
              <a:buNone/>
            </a:pPr>
            <a:r>
              <a:rPr lang="en"/>
              <a:t>En el río Níger</a:t>
            </a:r>
          </a:p>
          <a:p>
            <a:pPr lvl="0">
              <a:spcBef>
                <a:spcPts val="0"/>
              </a:spcBef>
              <a:buNone/>
            </a:pPr>
            <a:r>
              <a:t/>
            </a:r>
            <a:endParaRPr/>
          </a:p>
        </p:txBody>
      </p:sp>
      <p:pic>
        <p:nvPicPr>
          <p:cNvPr id="269" name="Shape 269"/>
          <p:cNvPicPr preferRelativeResize="0"/>
          <p:nvPr/>
        </p:nvPicPr>
        <p:blipFill>
          <a:blip r:embed="rId3">
            <a:alphaModFix/>
          </a:blip>
          <a:stretch>
            <a:fillRect/>
          </a:stretch>
        </p:blipFill>
        <p:spPr>
          <a:xfrm>
            <a:off x="501600" y="1068412"/>
            <a:ext cx="3810000" cy="2333625"/>
          </a:xfrm>
          <a:prstGeom prst="rect">
            <a:avLst/>
          </a:prstGeom>
          <a:noFill/>
          <a:ln>
            <a:noFill/>
          </a:ln>
        </p:spPr>
      </p:pic>
      <p:pic>
        <p:nvPicPr>
          <p:cNvPr id="270" name="Shape 270"/>
          <p:cNvPicPr preferRelativeResize="0"/>
          <p:nvPr/>
        </p:nvPicPr>
        <p:blipFill>
          <a:blip r:embed="rId4">
            <a:alphaModFix/>
          </a:blip>
          <a:stretch>
            <a:fillRect/>
          </a:stretch>
        </p:blipFill>
        <p:spPr>
          <a:xfrm>
            <a:off x="5653000" y="3067350"/>
            <a:ext cx="3433923" cy="20046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274" name="Shape 274"/>
        <p:cNvGrpSpPr/>
        <p:nvPr/>
      </p:nvGrpSpPr>
      <p:grpSpPr>
        <a:xfrm>
          <a:off x="0" y="0"/>
          <a:ext cx="0" cy="0"/>
          <a:chOff x="0" y="0"/>
          <a:chExt cx="0" cy="0"/>
        </a:xfrm>
      </p:grpSpPr>
      <p:sp>
        <p:nvSpPr>
          <p:cNvPr id="275" name="Shape 275"/>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None/>
            </a:pPr>
            <a:r>
              <a:rPr lang="en"/>
              <a:t>Los Griots</a:t>
            </a:r>
          </a:p>
        </p:txBody>
      </p:sp>
      <p:sp>
        <p:nvSpPr>
          <p:cNvPr id="276" name="Shape 276"/>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Clr>
                <a:schemeClr val="dk2"/>
              </a:buClr>
              <a:buSzPct val="78571"/>
              <a:buFont typeface="Arial"/>
              <a:buNone/>
            </a:pPr>
            <a:r>
              <a:rPr lang="en"/>
              <a:t>Los narradores fueron llamados Griots</a:t>
            </a:r>
          </a:p>
          <a:p>
            <a:pPr lvl="0">
              <a:spcBef>
                <a:spcPts val="0"/>
              </a:spcBef>
              <a:buClr>
                <a:schemeClr val="dk2"/>
              </a:buClr>
              <a:buSzPct val="78571"/>
              <a:buFont typeface="Arial"/>
              <a:buNone/>
            </a:pPr>
            <a:r>
              <a:rPr lang="en"/>
              <a:t>Eran personas importantes en Malí</a:t>
            </a:r>
          </a:p>
          <a:p>
            <a:pPr lvl="0">
              <a:spcBef>
                <a:spcPts val="0"/>
              </a:spcBef>
              <a:buClr>
                <a:schemeClr val="dk2"/>
              </a:buClr>
              <a:buSzPct val="78571"/>
              <a:buFont typeface="Arial"/>
              <a:buNone/>
            </a:pPr>
            <a:r>
              <a:rPr lang="en"/>
              <a:t>Contaron la historia de la tierra</a:t>
            </a:r>
          </a:p>
          <a:p>
            <a:pPr lvl="0">
              <a:spcBef>
                <a:spcPts val="0"/>
              </a:spcBef>
              <a:buClr>
                <a:schemeClr val="dk2"/>
              </a:buClr>
              <a:buSzPct val="78571"/>
              <a:buFont typeface="Arial"/>
              <a:buNone/>
            </a:pPr>
            <a:r>
              <a:rPr lang="en"/>
              <a:t>La mayor parte de lo que sabemos sobre la antigua Malí vino de los narradores</a:t>
            </a:r>
          </a:p>
          <a:p>
            <a:pPr lvl="0">
              <a:spcBef>
                <a:spcPts val="0"/>
              </a:spcBef>
              <a:buClr>
                <a:schemeClr val="dk2"/>
              </a:buClr>
              <a:buSzPct val="78571"/>
              <a:buFont typeface="Arial"/>
              <a:buNone/>
            </a:pPr>
            <a:r>
              <a:rPr lang="en"/>
              <a:t>Eran consejeros de los reyes</a:t>
            </a:r>
          </a:p>
          <a:p>
            <a:pPr lvl="0">
              <a:spcBef>
                <a:spcPts val="0"/>
              </a:spcBef>
              <a:buNone/>
            </a:pPr>
            <a:r>
              <a:t/>
            </a:r>
            <a:endParaRPr/>
          </a:p>
        </p:txBody>
      </p:sp>
      <p:sp>
        <p:nvSpPr>
          <p:cNvPr id="277" name="Shape 277"/>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pic>
        <p:nvPicPr>
          <p:cNvPr id="278" name="Shape 278"/>
          <p:cNvPicPr preferRelativeResize="0"/>
          <p:nvPr/>
        </p:nvPicPr>
        <p:blipFill>
          <a:blip r:embed="rId3">
            <a:alphaModFix/>
          </a:blip>
          <a:stretch>
            <a:fillRect/>
          </a:stretch>
        </p:blipFill>
        <p:spPr>
          <a:xfrm>
            <a:off x="3890425" y="1337050"/>
            <a:ext cx="5134800" cy="36114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282" name="Shape 282"/>
        <p:cNvGrpSpPr/>
        <p:nvPr/>
      </p:nvGrpSpPr>
      <p:grpSpPr>
        <a:xfrm>
          <a:off x="0" y="0"/>
          <a:ext cx="0" cy="0"/>
          <a:chOff x="0" y="0"/>
          <a:chExt cx="0" cy="0"/>
        </a:xfrm>
      </p:grpSpPr>
      <p:sp>
        <p:nvSpPr>
          <p:cNvPr id="283" name="Shape 283"/>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None/>
            </a:pPr>
            <a:r>
              <a:rPr lang="en"/>
              <a:t>Influencia del Islam</a:t>
            </a:r>
          </a:p>
        </p:txBody>
      </p:sp>
      <p:sp>
        <p:nvSpPr>
          <p:cNvPr id="284" name="Shape 284"/>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sp>
        <p:nvSpPr>
          <p:cNvPr id="285" name="Shape 285"/>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Clr>
                <a:schemeClr val="dk2"/>
              </a:buClr>
              <a:buSzPct val="78571"/>
              <a:buFont typeface="Arial"/>
              <a:buNone/>
            </a:pPr>
            <a:r>
              <a:rPr lang="en"/>
              <a:t>Gobierno y derecho</a:t>
            </a:r>
          </a:p>
          <a:p>
            <a:pPr lvl="0">
              <a:spcBef>
                <a:spcPts val="0"/>
              </a:spcBef>
              <a:buClr>
                <a:schemeClr val="dk2"/>
              </a:buClr>
              <a:buSzPct val="78571"/>
              <a:buFont typeface="Arial"/>
              <a:buNone/>
            </a:pPr>
            <a:r>
              <a:rPr lang="en"/>
              <a:t>La sucesión al trono se convirtió en patrilineal</a:t>
            </a:r>
          </a:p>
          <a:p>
            <a:pPr lvl="0">
              <a:spcBef>
                <a:spcPts val="0"/>
              </a:spcBef>
              <a:buClr>
                <a:schemeClr val="dk2"/>
              </a:buClr>
              <a:buSzPct val="78571"/>
              <a:buFont typeface="Arial"/>
              <a:buNone/>
            </a:pPr>
            <a:r>
              <a:rPr lang="en"/>
              <a:t>Más control sobre las reglas locales</a:t>
            </a:r>
          </a:p>
          <a:p>
            <a:pPr lvl="0">
              <a:spcBef>
                <a:spcPts val="0"/>
              </a:spcBef>
              <a:buClr>
                <a:schemeClr val="dk2"/>
              </a:buClr>
              <a:buSzPct val="78571"/>
              <a:buFont typeface="Arial"/>
              <a:buNone/>
            </a:pPr>
            <a:r>
              <a:rPr lang="en"/>
              <a:t>Adopción de la sharia (ley islámica)</a:t>
            </a:r>
          </a:p>
          <a:p>
            <a:pPr lvl="0">
              <a:spcBef>
                <a:spcPts val="0"/>
              </a:spcBef>
              <a:buNone/>
            </a:pPr>
            <a:r>
              <a:t/>
            </a:r>
            <a:endParaRPr/>
          </a:p>
        </p:txBody>
      </p:sp>
      <p:pic>
        <p:nvPicPr>
          <p:cNvPr id="286" name="Shape 286"/>
          <p:cNvPicPr preferRelativeResize="0"/>
          <p:nvPr/>
        </p:nvPicPr>
        <p:blipFill>
          <a:blip r:embed="rId3">
            <a:alphaModFix/>
          </a:blip>
          <a:stretch>
            <a:fillRect/>
          </a:stretch>
        </p:blipFill>
        <p:spPr>
          <a:xfrm>
            <a:off x="311699" y="1709274"/>
            <a:ext cx="4299800" cy="31813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290" name="Shape 290"/>
        <p:cNvGrpSpPr/>
        <p:nvPr/>
      </p:nvGrpSpPr>
      <p:grpSpPr>
        <a:xfrm>
          <a:off x="0" y="0"/>
          <a:ext cx="0" cy="0"/>
          <a:chOff x="0" y="0"/>
          <a:chExt cx="0" cy="0"/>
        </a:xfrm>
      </p:grpSpPr>
      <p:sp>
        <p:nvSpPr>
          <p:cNvPr id="291" name="Shape 291"/>
          <p:cNvSpPr txBox="1"/>
          <p:nvPr>
            <p:ph type="title"/>
          </p:nvPr>
        </p:nvSpPr>
        <p:spPr>
          <a:xfrm>
            <a:off x="311700" y="445025"/>
            <a:ext cx="8520600" cy="623400"/>
          </a:xfrm>
          <a:prstGeom prst="rect">
            <a:avLst/>
          </a:prstGeom>
        </p:spPr>
        <p:txBody>
          <a:bodyPr anchorCtr="0" anchor="t" bIns="91425" lIns="91425" rIns="91425" tIns="91425">
            <a:noAutofit/>
          </a:bodyPr>
          <a:lstStyle/>
          <a:p>
            <a:pPr lvl="0" rtl="0">
              <a:spcBef>
                <a:spcPts val="0"/>
              </a:spcBef>
              <a:buClr>
                <a:srgbClr val="000000"/>
              </a:buClr>
              <a:buSzPct val="36666"/>
              <a:buFont typeface="Arial"/>
              <a:buNone/>
            </a:pPr>
            <a:r>
              <a:rPr lang="en"/>
              <a:t>Estilos arquitectónicos</a:t>
            </a:r>
          </a:p>
        </p:txBody>
      </p:sp>
      <p:sp>
        <p:nvSpPr>
          <p:cNvPr id="292" name="Shape 292"/>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Clr>
                <a:schemeClr val="dk2"/>
              </a:buClr>
              <a:buSzPct val="78571"/>
              <a:buFont typeface="Arial"/>
              <a:buNone/>
            </a:pPr>
            <a:r>
              <a:rPr lang="en"/>
              <a:t>Edificio de las mezquitas usando una mezcla de estilos islámicos y africanos del oeste</a:t>
            </a:r>
          </a:p>
          <a:p>
            <a:pPr lvl="0">
              <a:spcBef>
                <a:spcPts val="0"/>
              </a:spcBef>
              <a:buClr>
                <a:schemeClr val="dk2"/>
              </a:buClr>
              <a:buSzPct val="78571"/>
              <a:buFont typeface="Arial"/>
              <a:buNone/>
            </a:pPr>
            <a:r>
              <a:rPr lang="en"/>
              <a:t>Cambios en las formas de las casas, de chozas en forma de cono a casas rectangulares</a:t>
            </a:r>
          </a:p>
          <a:p>
            <a:pPr lvl="0">
              <a:spcBef>
                <a:spcPts val="0"/>
              </a:spcBef>
              <a:buNone/>
            </a:pPr>
            <a:r>
              <a:t/>
            </a:r>
            <a:endParaRPr/>
          </a:p>
        </p:txBody>
      </p:sp>
      <p:sp>
        <p:nvSpPr>
          <p:cNvPr id="293" name="Shape 293"/>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pic>
        <p:nvPicPr>
          <p:cNvPr id="294" name="Shape 294"/>
          <p:cNvPicPr preferRelativeResize="0"/>
          <p:nvPr/>
        </p:nvPicPr>
        <p:blipFill>
          <a:blip r:embed="rId3">
            <a:alphaModFix/>
          </a:blip>
          <a:stretch>
            <a:fillRect/>
          </a:stretch>
        </p:blipFill>
        <p:spPr>
          <a:xfrm>
            <a:off x="4170050" y="1754097"/>
            <a:ext cx="4865447" cy="32422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72" name="Shape 72"/>
        <p:cNvGrpSpPr/>
        <p:nvPr/>
      </p:nvGrpSpPr>
      <p:grpSpPr>
        <a:xfrm>
          <a:off x="0" y="0"/>
          <a:ext cx="0" cy="0"/>
          <a:chOff x="0" y="0"/>
          <a:chExt cx="0" cy="0"/>
        </a:xfrm>
      </p:grpSpPr>
      <p:sp>
        <p:nvSpPr>
          <p:cNvPr id="73" name="Shape 73"/>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None/>
            </a:pPr>
            <a:r>
              <a:rPr lang="en"/>
              <a:t>Geografía y comercio:</a:t>
            </a:r>
          </a:p>
        </p:txBody>
      </p:sp>
      <p:sp>
        <p:nvSpPr>
          <p:cNvPr id="74" name="Shape 74"/>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sp>
        <p:nvSpPr>
          <p:cNvPr id="75" name="Shape 75"/>
          <p:cNvSpPr txBox="1"/>
          <p:nvPr>
            <p:ph idx="2" type="body"/>
          </p:nvPr>
        </p:nvSpPr>
        <p:spPr>
          <a:xfrm>
            <a:off x="4832400" y="738075"/>
            <a:ext cx="3999900" cy="3416400"/>
          </a:xfrm>
          <a:prstGeom prst="rect">
            <a:avLst/>
          </a:prstGeom>
        </p:spPr>
        <p:txBody>
          <a:bodyPr anchorCtr="0" anchor="t" bIns="91425" lIns="91425" rIns="91425" tIns="91425">
            <a:noAutofit/>
          </a:bodyPr>
          <a:lstStyle/>
          <a:p>
            <a:pPr lvl="0">
              <a:spcBef>
                <a:spcPts val="0"/>
              </a:spcBef>
              <a:buNone/>
            </a:pPr>
            <a:r>
              <a:rPr b="1" lang="en" sz="1800"/>
              <a:t>Debido a los diferentes tipos de crecimiento de alimentos en diferentes regiones de África la gente tuvo que comerciar para conseguir cosas que no podían producir por sí mismos.</a:t>
            </a:r>
          </a:p>
        </p:txBody>
      </p:sp>
      <p:pic>
        <p:nvPicPr>
          <p:cNvPr id="76" name="Shape 76"/>
          <p:cNvPicPr preferRelativeResize="0"/>
          <p:nvPr/>
        </p:nvPicPr>
        <p:blipFill>
          <a:blip r:embed="rId3">
            <a:alphaModFix/>
          </a:blip>
          <a:stretch>
            <a:fillRect/>
          </a:stretch>
        </p:blipFill>
        <p:spPr>
          <a:xfrm>
            <a:off x="386575" y="1068420"/>
            <a:ext cx="3591925" cy="2392700"/>
          </a:xfrm>
          <a:prstGeom prst="rect">
            <a:avLst/>
          </a:prstGeom>
          <a:noFill/>
          <a:ln>
            <a:noFill/>
          </a:ln>
        </p:spPr>
      </p:pic>
      <p:pic>
        <p:nvPicPr>
          <p:cNvPr id="77" name="Shape 77"/>
          <p:cNvPicPr preferRelativeResize="0"/>
          <p:nvPr/>
        </p:nvPicPr>
        <p:blipFill>
          <a:blip r:embed="rId4">
            <a:alphaModFix/>
          </a:blip>
          <a:stretch>
            <a:fillRect/>
          </a:stretch>
        </p:blipFill>
        <p:spPr>
          <a:xfrm>
            <a:off x="2945200" y="3120773"/>
            <a:ext cx="4765700" cy="2182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298" name="Shape 298"/>
        <p:cNvGrpSpPr/>
        <p:nvPr/>
      </p:nvGrpSpPr>
      <p:grpSpPr>
        <a:xfrm>
          <a:off x="0" y="0"/>
          <a:ext cx="0" cy="0"/>
          <a:chOff x="0" y="0"/>
          <a:chExt cx="0" cy="0"/>
        </a:xfrm>
      </p:grpSpPr>
      <p:sp>
        <p:nvSpPr>
          <p:cNvPr id="299" name="Shape 299"/>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None/>
            </a:pPr>
            <a:r>
              <a:rPr lang="en"/>
              <a:t>Prácticas religiosas</a:t>
            </a:r>
          </a:p>
        </p:txBody>
      </p:sp>
      <p:sp>
        <p:nvSpPr>
          <p:cNvPr id="300" name="Shape 300"/>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sp>
        <p:nvSpPr>
          <p:cNvPr id="301" name="Shape 301"/>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Clr>
                <a:schemeClr val="dk2"/>
              </a:buClr>
              <a:buSzPct val="78571"/>
              <a:buFont typeface="Arial"/>
              <a:buNone/>
            </a:pPr>
            <a:r>
              <a:rPr lang="en"/>
              <a:t>5 pilares de la fe</a:t>
            </a:r>
          </a:p>
          <a:p>
            <a:pPr lvl="0">
              <a:spcBef>
                <a:spcPts val="0"/>
              </a:spcBef>
              <a:buClr>
                <a:schemeClr val="dk2"/>
              </a:buClr>
              <a:buSzPct val="78571"/>
              <a:buFont typeface="Arial"/>
              <a:buNone/>
            </a:pPr>
            <a:r>
              <a:rPr lang="en"/>
              <a:t>Fiestas de los musulmanes famosos</a:t>
            </a:r>
          </a:p>
          <a:p>
            <a:pPr lvl="0">
              <a:spcBef>
                <a:spcPts val="0"/>
              </a:spcBef>
              <a:buClr>
                <a:schemeClr val="dk2"/>
              </a:buClr>
              <a:buSzPct val="78571"/>
              <a:buFont typeface="Arial"/>
              <a:buNone/>
            </a:pPr>
            <a:r>
              <a:rPr lang="en"/>
              <a:t>Los africanos del oeste continúan con algunas de sus tradiciones anteriores como culto de los antepasados y amuletos que usan.</a:t>
            </a:r>
          </a:p>
          <a:p>
            <a:pPr lvl="0">
              <a:spcBef>
                <a:spcPts val="0"/>
              </a:spcBef>
              <a:buNone/>
            </a:pPr>
            <a:r>
              <a:t/>
            </a:r>
            <a:endParaRPr/>
          </a:p>
        </p:txBody>
      </p:sp>
      <p:pic>
        <p:nvPicPr>
          <p:cNvPr id="302" name="Shape 302"/>
          <p:cNvPicPr preferRelativeResize="0"/>
          <p:nvPr/>
        </p:nvPicPr>
        <p:blipFill>
          <a:blip r:embed="rId3">
            <a:alphaModFix/>
          </a:blip>
          <a:stretch>
            <a:fillRect/>
          </a:stretch>
        </p:blipFill>
        <p:spPr>
          <a:xfrm>
            <a:off x="311700" y="1323787"/>
            <a:ext cx="4098374" cy="30737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306" name="Shape 306"/>
        <p:cNvGrpSpPr/>
        <p:nvPr/>
      </p:nvGrpSpPr>
      <p:grpSpPr>
        <a:xfrm>
          <a:off x="0" y="0"/>
          <a:ext cx="0" cy="0"/>
          <a:chOff x="0" y="0"/>
          <a:chExt cx="0" cy="0"/>
        </a:xfrm>
      </p:grpSpPr>
      <p:sp>
        <p:nvSpPr>
          <p:cNvPr id="307" name="Shape 307"/>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None/>
            </a:pPr>
            <a:r>
              <a:rPr lang="en"/>
              <a:t>Educación</a:t>
            </a:r>
          </a:p>
        </p:txBody>
      </p:sp>
      <p:sp>
        <p:nvSpPr>
          <p:cNvPr id="308" name="Shape 308"/>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Clr>
                <a:schemeClr val="dk2"/>
              </a:buClr>
              <a:buSzPct val="78571"/>
              <a:buFont typeface="Arial"/>
              <a:buNone/>
            </a:pPr>
            <a:r>
              <a:rPr lang="en"/>
              <a:t>Se alentó la educación</a:t>
            </a:r>
          </a:p>
          <a:p>
            <a:pPr lvl="0">
              <a:spcBef>
                <a:spcPts val="0"/>
              </a:spcBef>
              <a:buClr>
                <a:schemeClr val="dk2"/>
              </a:buClr>
              <a:buSzPct val="78571"/>
              <a:buFont typeface="Arial"/>
              <a:buNone/>
            </a:pPr>
            <a:r>
              <a:rPr lang="en"/>
              <a:t>Universidades construidas en Tombuctú</a:t>
            </a:r>
          </a:p>
          <a:p>
            <a:pPr lvl="0">
              <a:spcBef>
                <a:spcPts val="0"/>
              </a:spcBef>
              <a:buClr>
                <a:schemeClr val="dk2"/>
              </a:buClr>
              <a:buSzPct val="78571"/>
              <a:buFont typeface="Arial"/>
              <a:buNone/>
            </a:pPr>
            <a:r>
              <a:rPr lang="en"/>
              <a:t>Universidad de Sankore fue dirigido por eruditos musulmanes</a:t>
            </a:r>
          </a:p>
          <a:p>
            <a:pPr lvl="0">
              <a:spcBef>
                <a:spcPts val="0"/>
              </a:spcBef>
              <a:buClr>
                <a:schemeClr val="dk2"/>
              </a:buClr>
              <a:buSzPct val="78571"/>
              <a:buFont typeface="Arial"/>
              <a:buNone/>
            </a:pPr>
            <a:r>
              <a:rPr lang="en"/>
              <a:t>Se crearon escuelas para enseñar a los niños a leer el Corán</a:t>
            </a:r>
          </a:p>
          <a:p>
            <a:pPr lvl="0">
              <a:spcBef>
                <a:spcPts val="0"/>
              </a:spcBef>
              <a:buNone/>
            </a:pPr>
            <a:r>
              <a:t/>
            </a:r>
            <a:endParaRPr/>
          </a:p>
        </p:txBody>
      </p:sp>
      <p:sp>
        <p:nvSpPr>
          <p:cNvPr id="309" name="Shape 309"/>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pic>
        <p:nvPicPr>
          <p:cNvPr id="310" name="Shape 310"/>
          <p:cNvPicPr preferRelativeResize="0"/>
          <p:nvPr/>
        </p:nvPicPr>
        <p:blipFill>
          <a:blip r:embed="rId3">
            <a:alphaModFix/>
          </a:blip>
          <a:stretch>
            <a:fillRect/>
          </a:stretch>
        </p:blipFill>
        <p:spPr>
          <a:xfrm>
            <a:off x="4311600" y="1314700"/>
            <a:ext cx="4338899" cy="32541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314" name="Shape 314"/>
        <p:cNvGrpSpPr/>
        <p:nvPr/>
      </p:nvGrpSpPr>
      <p:grpSpPr>
        <a:xfrm>
          <a:off x="0" y="0"/>
          <a:ext cx="0" cy="0"/>
          <a:chOff x="0" y="0"/>
          <a:chExt cx="0" cy="0"/>
        </a:xfrm>
      </p:grpSpPr>
      <p:sp>
        <p:nvSpPr>
          <p:cNvPr id="315" name="Shape 315"/>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None/>
            </a:pPr>
            <a:r>
              <a:rPr lang="en"/>
              <a:t>Idioma</a:t>
            </a:r>
          </a:p>
        </p:txBody>
      </p:sp>
      <p:sp>
        <p:nvSpPr>
          <p:cNvPr id="316" name="Shape 316"/>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sp>
        <p:nvSpPr>
          <p:cNvPr id="317" name="Shape 317"/>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Clr>
                <a:schemeClr val="dk2"/>
              </a:buClr>
              <a:buSzPct val="78571"/>
              <a:buFont typeface="Arial"/>
              <a:buNone/>
            </a:pPr>
            <a:r>
              <a:rPr lang="en"/>
              <a:t>El árabe se convirtió en el idioma de la religión, el aprendizaje, el comercio (comercio) y el gobierno</a:t>
            </a:r>
          </a:p>
          <a:p>
            <a:pPr lvl="0">
              <a:spcBef>
                <a:spcPts val="0"/>
              </a:spcBef>
              <a:buClr>
                <a:schemeClr val="dk2"/>
              </a:buClr>
              <a:buSzPct val="78571"/>
              <a:buFont typeface="Arial"/>
              <a:buNone/>
            </a:pPr>
            <a:r>
              <a:rPr lang="en"/>
              <a:t>Árabe permitió grabaciones de cultura de África Occidental</a:t>
            </a:r>
          </a:p>
          <a:p>
            <a:pPr lvl="0">
              <a:spcBef>
                <a:spcPts val="0"/>
              </a:spcBef>
              <a:buNone/>
            </a:pPr>
            <a:r>
              <a:t/>
            </a:r>
            <a:endParaRPr/>
          </a:p>
        </p:txBody>
      </p:sp>
      <p:pic>
        <p:nvPicPr>
          <p:cNvPr id="318" name="Shape 318"/>
          <p:cNvPicPr preferRelativeResize="0"/>
          <p:nvPr/>
        </p:nvPicPr>
        <p:blipFill>
          <a:blip r:embed="rId3">
            <a:alphaModFix/>
          </a:blip>
          <a:stretch>
            <a:fillRect/>
          </a:stretch>
        </p:blipFill>
        <p:spPr>
          <a:xfrm>
            <a:off x="470573" y="1795389"/>
            <a:ext cx="3999899" cy="197958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322" name="Shape 322"/>
        <p:cNvGrpSpPr/>
        <p:nvPr/>
      </p:nvGrpSpPr>
      <p:grpSpPr>
        <a:xfrm>
          <a:off x="0" y="0"/>
          <a:ext cx="0" cy="0"/>
          <a:chOff x="0" y="0"/>
          <a:chExt cx="0" cy="0"/>
        </a:xfrm>
      </p:grpSpPr>
      <p:sp>
        <p:nvSpPr>
          <p:cNvPr id="323" name="Shape 323"/>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None/>
            </a:pPr>
            <a:r>
              <a:rPr lang="en"/>
              <a:t>Artes Decorativas</a:t>
            </a:r>
          </a:p>
        </p:txBody>
      </p:sp>
      <p:sp>
        <p:nvSpPr>
          <p:cNvPr id="324" name="Shape 324"/>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Clr>
                <a:schemeClr val="dk2"/>
              </a:buClr>
              <a:buSzPct val="78571"/>
              <a:buFont typeface="Arial"/>
              <a:buNone/>
            </a:pPr>
            <a:r>
              <a:rPr lang="en"/>
              <a:t>Uso de la caligrafía para decorar textiles, trajes y armas</a:t>
            </a:r>
          </a:p>
          <a:p>
            <a:pPr lvl="0">
              <a:spcBef>
                <a:spcPts val="0"/>
              </a:spcBef>
              <a:buClr>
                <a:schemeClr val="dk2"/>
              </a:buClr>
              <a:buSzPct val="78571"/>
              <a:buFont typeface="Arial"/>
              <a:buNone/>
            </a:pPr>
            <a:r>
              <a:rPr lang="en"/>
              <a:t>Uso de dibujo geométrico para decorar textiles y cerámicas</a:t>
            </a:r>
          </a:p>
          <a:p>
            <a:pPr lvl="0">
              <a:spcBef>
                <a:spcPts val="0"/>
              </a:spcBef>
              <a:buClr>
                <a:schemeClr val="dk2"/>
              </a:buClr>
              <a:buSzPct val="78571"/>
              <a:buFont typeface="Arial"/>
              <a:buNone/>
            </a:pPr>
            <a:r>
              <a:rPr lang="en"/>
              <a:t>El uso de ropa de robe</a:t>
            </a:r>
          </a:p>
          <a:p>
            <a:pPr lvl="0">
              <a:spcBef>
                <a:spcPts val="0"/>
              </a:spcBef>
              <a:buNone/>
            </a:pPr>
            <a:r>
              <a:t/>
            </a:r>
            <a:endParaRPr/>
          </a:p>
        </p:txBody>
      </p:sp>
      <p:sp>
        <p:nvSpPr>
          <p:cNvPr id="325" name="Shape 325"/>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81" name="Shape 81"/>
        <p:cNvGrpSpPr/>
        <p:nvPr/>
      </p:nvGrpSpPr>
      <p:grpSpPr>
        <a:xfrm>
          <a:off x="0" y="0"/>
          <a:ext cx="0" cy="0"/>
          <a:chOff x="0" y="0"/>
          <a:chExt cx="0" cy="0"/>
        </a:xfrm>
      </p:grpSpPr>
      <p:sp>
        <p:nvSpPr>
          <p:cNvPr id="82" name="Shape 82"/>
          <p:cNvSpPr txBox="1"/>
          <p:nvPr>
            <p:ph type="title"/>
          </p:nvPr>
        </p:nvSpPr>
        <p:spPr>
          <a:xfrm>
            <a:off x="311700" y="103750"/>
            <a:ext cx="8520600" cy="623400"/>
          </a:xfrm>
          <a:prstGeom prst="rect">
            <a:avLst/>
          </a:prstGeom>
        </p:spPr>
        <p:txBody>
          <a:bodyPr anchorCtr="0" anchor="t" bIns="91425" lIns="91425" rIns="91425" tIns="91425">
            <a:noAutofit/>
          </a:bodyPr>
          <a:lstStyle/>
          <a:p>
            <a:pPr lvl="0">
              <a:spcBef>
                <a:spcPts val="0"/>
              </a:spcBef>
              <a:buNone/>
            </a:pPr>
            <a:r>
              <a:rPr lang="en"/>
              <a:t>Comunidades y pueblos primitivos</a:t>
            </a:r>
          </a:p>
        </p:txBody>
      </p:sp>
      <p:sp>
        <p:nvSpPr>
          <p:cNvPr id="83" name="Shape 83"/>
          <p:cNvSpPr txBox="1"/>
          <p:nvPr>
            <p:ph idx="1" type="body"/>
          </p:nvPr>
        </p:nvSpPr>
        <p:spPr>
          <a:xfrm>
            <a:off x="311700" y="727150"/>
            <a:ext cx="5267700" cy="4416300"/>
          </a:xfrm>
          <a:prstGeom prst="rect">
            <a:avLst/>
          </a:prstGeom>
        </p:spPr>
        <p:txBody>
          <a:bodyPr anchorCtr="0" anchor="t" bIns="91425" lIns="91425" rIns="91425" tIns="91425">
            <a:noAutofit/>
          </a:bodyPr>
          <a:lstStyle/>
          <a:p>
            <a:pPr lvl="0">
              <a:spcBef>
                <a:spcPts val="0"/>
              </a:spcBef>
              <a:buClr>
                <a:schemeClr val="dk2"/>
              </a:buClr>
              <a:buSzPct val="50000"/>
              <a:buFont typeface="Arial"/>
              <a:buNone/>
            </a:pPr>
            <a:r>
              <a:rPr b="1" lang="en" sz="2200"/>
              <a:t>Estos grupos viven a menudo cerca de parientes o familia extensa. Estos grupos familiares amplios forman aldeas.</a:t>
            </a:r>
          </a:p>
          <a:p>
            <a:pPr lvl="0">
              <a:spcBef>
                <a:spcPts val="0"/>
              </a:spcBef>
              <a:buClr>
                <a:schemeClr val="dk2"/>
              </a:buClr>
              <a:buSzPct val="50000"/>
              <a:buFont typeface="Arial"/>
              <a:buNone/>
            </a:pPr>
            <a:r>
              <a:rPr b="1" lang="en" sz="2200"/>
              <a:t>Las familias extensas formaron aldeas para controlar los ríos de inundación, para minas de hierro y oro, o para la protección de los asaltantes.</a:t>
            </a:r>
          </a:p>
          <a:p>
            <a:pPr lvl="0">
              <a:spcBef>
                <a:spcPts val="0"/>
              </a:spcBef>
              <a:buClr>
                <a:schemeClr val="dk2"/>
              </a:buClr>
              <a:buSzPct val="50000"/>
              <a:buFont typeface="Arial"/>
              <a:buNone/>
            </a:pPr>
            <a:r>
              <a:rPr b="1" lang="en" sz="2200"/>
              <a:t>Uno de los ancianos masculinos probablemente tomó decisiones para la comunidad.</a:t>
            </a:r>
          </a:p>
          <a:p>
            <a:pPr lvl="0">
              <a:spcBef>
                <a:spcPts val="0"/>
              </a:spcBef>
              <a:buNone/>
            </a:pPr>
            <a:r>
              <a:t/>
            </a:r>
            <a:endParaRPr b="1" sz="2200"/>
          </a:p>
        </p:txBody>
      </p:sp>
      <p:sp>
        <p:nvSpPr>
          <p:cNvPr id="84" name="Shape 84"/>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pic>
        <p:nvPicPr>
          <p:cNvPr id="85" name="Shape 85"/>
          <p:cNvPicPr preferRelativeResize="0"/>
          <p:nvPr/>
        </p:nvPicPr>
        <p:blipFill>
          <a:blip r:embed="rId3">
            <a:alphaModFix/>
          </a:blip>
          <a:stretch>
            <a:fillRect/>
          </a:stretch>
        </p:blipFill>
        <p:spPr>
          <a:xfrm>
            <a:off x="5579324" y="1835175"/>
            <a:ext cx="3252975" cy="2167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89" name="Shape 89"/>
        <p:cNvGrpSpPr/>
        <p:nvPr/>
      </p:nvGrpSpPr>
      <p:grpSpPr>
        <a:xfrm>
          <a:off x="0" y="0"/>
          <a:ext cx="0" cy="0"/>
          <a:chOff x="0" y="0"/>
          <a:chExt cx="0" cy="0"/>
        </a:xfrm>
      </p:grpSpPr>
      <p:sp>
        <p:nvSpPr>
          <p:cNvPr id="90" name="Shape 90"/>
          <p:cNvSpPr txBox="1"/>
          <p:nvPr>
            <p:ph type="title"/>
          </p:nvPr>
        </p:nvSpPr>
        <p:spPr>
          <a:xfrm>
            <a:off x="311700" y="103750"/>
            <a:ext cx="8520600" cy="623400"/>
          </a:xfrm>
          <a:prstGeom prst="rect">
            <a:avLst/>
          </a:prstGeom>
        </p:spPr>
        <p:txBody>
          <a:bodyPr anchorCtr="0" anchor="t" bIns="91425" lIns="91425" rIns="91425" tIns="91425">
            <a:noAutofit/>
          </a:bodyPr>
          <a:lstStyle/>
          <a:p>
            <a:pPr lvl="0">
              <a:spcBef>
                <a:spcPts val="0"/>
              </a:spcBef>
              <a:buNone/>
            </a:pPr>
            <a:r>
              <a:rPr lang="en"/>
              <a:t>El desarrollo de pueblos y ciudades</a:t>
            </a:r>
          </a:p>
        </p:txBody>
      </p:sp>
      <p:sp>
        <p:nvSpPr>
          <p:cNvPr id="91" name="Shape 91"/>
          <p:cNvSpPr txBox="1"/>
          <p:nvPr>
            <p:ph idx="1" type="body"/>
          </p:nvPr>
        </p:nvSpPr>
        <p:spPr>
          <a:xfrm>
            <a:off x="311700" y="1152475"/>
            <a:ext cx="3236400" cy="3778200"/>
          </a:xfrm>
          <a:prstGeom prst="rect">
            <a:avLst/>
          </a:prstGeom>
        </p:spPr>
        <p:txBody>
          <a:bodyPr anchorCtr="0" anchor="t" bIns="91425" lIns="91425" rIns="91425" tIns="91425">
            <a:noAutofit/>
          </a:bodyPr>
          <a:lstStyle/>
          <a:p>
            <a:pPr lvl="0">
              <a:spcBef>
                <a:spcPts val="0"/>
              </a:spcBef>
              <a:buNone/>
            </a:pPr>
            <a:r>
              <a:t/>
            </a:r>
            <a:endParaRPr/>
          </a:p>
        </p:txBody>
      </p:sp>
      <p:sp>
        <p:nvSpPr>
          <p:cNvPr id="92" name="Shape 92"/>
          <p:cNvSpPr txBox="1"/>
          <p:nvPr>
            <p:ph idx="2" type="body"/>
          </p:nvPr>
        </p:nvSpPr>
        <p:spPr>
          <a:xfrm>
            <a:off x="2026575" y="-316900"/>
            <a:ext cx="6925800" cy="4816800"/>
          </a:xfrm>
          <a:prstGeom prst="rect">
            <a:avLst/>
          </a:prstGeom>
        </p:spPr>
        <p:txBody>
          <a:bodyPr anchorCtr="0" anchor="t" bIns="91425" lIns="91425" rIns="91425" tIns="91425">
            <a:noAutofit/>
          </a:bodyPr>
          <a:lstStyle/>
          <a:p>
            <a:pPr lvl="0">
              <a:spcBef>
                <a:spcPts val="0"/>
              </a:spcBef>
              <a:buClr>
                <a:schemeClr val="dk2"/>
              </a:buClr>
              <a:buSzPct val="50000"/>
              <a:buFont typeface="Arial"/>
              <a:buNone/>
            </a:pPr>
            <a:r>
              <a:rPr b="1" lang="en" sz="2200"/>
              <a:t>Con herramientas de hierro los agricultores despejaron la tierra y cultivaron los cultivos de manera más eficiente. Una mayor producción de alimentos significaba que las poblaciones más grandes podían ser apoyadas y la gente podía especializarse en los trabajos que eran necesarios en la comunidad.</a:t>
            </a:r>
          </a:p>
          <a:p>
            <a:pPr lvl="0">
              <a:spcBef>
                <a:spcPts val="0"/>
              </a:spcBef>
              <a:buClr>
                <a:schemeClr val="dk2"/>
              </a:buClr>
              <a:buSzPct val="50000"/>
              <a:buFont typeface="Arial"/>
              <a:buNone/>
            </a:pPr>
            <a:r>
              <a:rPr b="1" lang="en" sz="2200"/>
              <a:t>Los pueblos situados a lo largo de las rutas comerciales o cerca de los ríos se convirtieron en ciudades. El impuesto y el comercio llevaron a la riqueza y la expansión.</a:t>
            </a:r>
          </a:p>
          <a:p>
            <a:pPr lvl="0">
              <a:spcBef>
                <a:spcPts val="0"/>
              </a:spcBef>
              <a:buClr>
                <a:schemeClr val="dk2"/>
              </a:buClr>
              <a:buSzPct val="50000"/>
              <a:buFont typeface="Arial"/>
              <a:buNone/>
            </a:pPr>
            <a:r>
              <a:rPr b="1" lang="en" sz="2200"/>
              <a:t>Jenne-Jeno se localizó entre Níger y los ríos Bani. Esto era ideal para la agricultura, pescado y el comercio, lo que le permite convertirse en una gran ciudad.</a:t>
            </a:r>
          </a:p>
          <a:p>
            <a:pPr lvl="0">
              <a:spcBef>
                <a:spcPts val="0"/>
              </a:spcBef>
              <a:buNone/>
            </a:pPr>
            <a:r>
              <a:t/>
            </a:r>
            <a:endParaRPr b="1" sz="2200"/>
          </a:p>
        </p:txBody>
      </p:sp>
      <p:pic>
        <p:nvPicPr>
          <p:cNvPr id="93" name="Shape 93"/>
          <p:cNvPicPr preferRelativeResize="0"/>
          <p:nvPr/>
        </p:nvPicPr>
        <p:blipFill>
          <a:blip r:embed="rId3">
            <a:alphaModFix/>
          </a:blip>
          <a:stretch>
            <a:fillRect/>
          </a:stretch>
        </p:blipFill>
        <p:spPr>
          <a:xfrm>
            <a:off x="0" y="1068426"/>
            <a:ext cx="2220351" cy="1737874"/>
          </a:xfrm>
          <a:prstGeom prst="rect">
            <a:avLst/>
          </a:prstGeom>
          <a:noFill/>
          <a:ln>
            <a:noFill/>
          </a:ln>
        </p:spPr>
      </p:pic>
      <p:pic>
        <p:nvPicPr>
          <p:cNvPr id="94" name="Shape 94"/>
          <p:cNvPicPr preferRelativeResize="0"/>
          <p:nvPr/>
        </p:nvPicPr>
        <p:blipFill>
          <a:blip r:embed="rId4">
            <a:alphaModFix/>
          </a:blip>
          <a:stretch>
            <a:fillRect/>
          </a:stretch>
        </p:blipFill>
        <p:spPr>
          <a:xfrm>
            <a:off x="0" y="2806300"/>
            <a:ext cx="1919850" cy="23371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98" name="Shape 98"/>
        <p:cNvGrpSpPr/>
        <p:nvPr/>
      </p:nvGrpSpPr>
      <p:grpSpPr>
        <a:xfrm>
          <a:off x="0" y="0"/>
          <a:ext cx="0" cy="0"/>
          <a:chOff x="0" y="0"/>
          <a:chExt cx="0" cy="0"/>
        </a:xfrm>
      </p:grpSpPr>
      <p:sp>
        <p:nvSpPr>
          <p:cNvPr id="99" name="Shape 99"/>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None/>
            </a:pPr>
            <a:r>
              <a:rPr lang="en"/>
              <a:t>El surgimiento de los reinos y los imperios</a:t>
            </a:r>
          </a:p>
        </p:txBody>
      </p:sp>
      <p:sp>
        <p:nvSpPr>
          <p:cNvPr id="100" name="Shape 100"/>
          <p:cNvSpPr txBox="1"/>
          <p:nvPr>
            <p:ph idx="1" type="body"/>
          </p:nvPr>
        </p:nvSpPr>
        <p:spPr>
          <a:xfrm>
            <a:off x="311700" y="1152475"/>
            <a:ext cx="5387100" cy="3990900"/>
          </a:xfrm>
          <a:prstGeom prst="rect">
            <a:avLst/>
          </a:prstGeom>
        </p:spPr>
        <p:txBody>
          <a:bodyPr anchorCtr="0" anchor="t" bIns="91425" lIns="91425" rIns="91425" tIns="91425">
            <a:noAutofit/>
          </a:bodyPr>
          <a:lstStyle/>
          <a:p>
            <a:pPr lvl="0" rtl="0">
              <a:spcBef>
                <a:spcPts val="0"/>
              </a:spcBef>
              <a:buNone/>
            </a:pPr>
            <a:r>
              <a:rPr b="1" lang="en" sz="1800"/>
              <a:t>Los gobernantes de algunas ciudades comerciales cobraban impuestos por  los bienes que eran traídos y vendidos en sus ciudades. Utilizaron esta riqueza para levantar grandes ejércitos que conquistaron las áreas comerciales cercanas.</a:t>
            </a:r>
          </a:p>
          <a:p>
            <a:pPr lvl="0" rtl="0">
              <a:spcBef>
                <a:spcPts val="0"/>
              </a:spcBef>
              <a:buNone/>
            </a:pPr>
            <a:r>
              <a:rPr b="1" lang="en" sz="1800"/>
              <a:t>Ventajas: Los ejércitos se aseguraron de que las rutas comerciales fueran seguras y se mantuvieran fuera de los ejércitos y asaltantes extranjeros.</a:t>
            </a:r>
          </a:p>
          <a:p>
            <a:pPr lvl="0" rtl="0">
              <a:spcBef>
                <a:spcPts val="0"/>
              </a:spcBef>
              <a:buNone/>
            </a:pPr>
            <a:r>
              <a:rPr b="1" lang="en" sz="1800"/>
              <a:t>Desventaja: La gente conquistada tuvo que pagar tributo y los hombres tuvieron que servir en el ejército.</a:t>
            </a:r>
          </a:p>
          <a:p>
            <a:pPr lvl="0">
              <a:spcBef>
                <a:spcPts val="0"/>
              </a:spcBef>
              <a:buNone/>
            </a:pPr>
            <a:r>
              <a:t/>
            </a:r>
            <a:endParaRPr b="1" sz="1800"/>
          </a:p>
        </p:txBody>
      </p:sp>
      <p:sp>
        <p:nvSpPr>
          <p:cNvPr id="101" name="Shape 101"/>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02" name="Shape 102"/>
          <p:cNvPicPr preferRelativeResize="0"/>
          <p:nvPr/>
        </p:nvPicPr>
        <p:blipFill>
          <a:blip r:embed="rId3">
            <a:alphaModFix/>
          </a:blip>
          <a:stretch>
            <a:fillRect/>
          </a:stretch>
        </p:blipFill>
        <p:spPr>
          <a:xfrm>
            <a:off x="5698662" y="445012"/>
            <a:ext cx="3810000" cy="1685925"/>
          </a:xfrm>
          <a:prstGeom prst="rect">
            <a:avLst/>
          </a:prstGeom>
          <a:noFill/>
          <a:ln>
            <a:noFill/>
          </a:ln>
        </p:spPr>
      </p:pic>
      <p:pic>
        <p:nvPicPr>
          <p:cNvPr id="103" name="Shape 103"/>
          <p:cNvPicPr preferRelativeResize="0"/>
          <p:nvPr/>
        </p:nvPicPr>
        <p:blipFill>
          <a:blip r:embed="rId4">
            <a:alphaModFix/>
          </a:blip>
          <a:stretch>
            <a:fillRect/>
          </a:stretch>
        </p:blipFill>
        <p:spPr>
          <a:xfrm>
            <a:off x="5877979" y="2161525"/>
            <a:ext cx="3451374" cy="23020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107" name="Shape 107"/>
        <p:cNvGrpSpPr/>
        <p:nvPr/>
      </p:nvGrpSpPr>
      <p:grpSpPr>
        <a:xfrm>
          <a:off x="0" y="0"/>
          <a:ext cx="0" cy="0"/>
          <a:chOff x="0" y="0"/>
          <a:chExt cx="0" cy="0"/>
        </a:xfrm>
      </p:grpSpPr>
      <p:sp>
        <p:nvSpPr>
          <p:cNvPr id="108" name="Shape 108"/>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None/>
            </a:pPr>
            <a:r>
              <a:rPr lang="en"/>
              <a:t>Comercio</a:t>
            </a:r>
          </a:p>
        </p:txBody>
      </p:sp>
      <p:sp>
        <p:nvSpPr>
          <p:cNvPr id="109" name="Shape 109"/>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sp>
        <p:nvSpPr>
          <p:cNvPr id="110" name="Shape 110"/>
          <p:cNvSpPr txBox="1"/>
          <p:nvPr>
            <p:ph idx="2" type="body"/>
          </p:nvPr>
        </p:nvSpPr>
        <p:spPr>
          <a:xfrm>
            <a:off x="4735050" y="365250"/>
            <a:ext cx="4343700" cy="4203600"/>
          </a:xfrm>
          <a:prstGeom prst="rect">
            <a:avLst/>
          </a:prstGeom>
        </p:spPr>
        <p:txBody>
          <a:bodyPr anchorCtr="0" anchor="t" bIns="91425" lIns="91425" rIns="91425" tIns="91425">
            <a:noAutofit/>
          </a:bodyPr>
          <a:lstStyle/>
          <a:p>
            <a:pPr lvl="0">
              <a:spcBef>
                <a:spcPts val="0"/>
              </a:spcBef>
              <a:buClr>
                <a:schemeClr val="dk2"/>
              </a:buClr>
              <a:buSzPct val="78571"/>
              <a:buFont typeface="Arial"/>
              <a:buNone/>
            </a:pPr>
            <a:r>
              <a:rPr b="1" lang="en"/>
              <a:t>El comercio en África se puede trazar a principios del año 750 a.c.</a:t>
            </a:r>
          </a:p>
          <a:p>
            <a:pPr lvl="0">
              <a:spcBef>
                <a:spcPts val="0"/>
              </a:spcBef>
              <a:buClr>
                <a:schemeClr val="dk2"/>
              </a:buClr>
              <a:buSzPct val="78571"/>
              <a:buFont typeface="Arial"/>
              <a:buNone/>
            </a:pPr>
            <a:r>
              <a:rPr b="1" lang="en"/>
              <a:t>Debido al paisaje difícil, los comerciantes a menudo se unieron para formar caravanas.</a:t>
            </a:r>
          </a:p>
          <a:p>
            <a:pPr lvl="0">
              <a:spcBef>
                <a:spcPts val="0"/>
              </a:spcBef>
              <a:buClr>
                <a:schemeClr val="dk2"/>
              </a:buClr>
              <a:buSzPct val="78571"/>
              <a:buFont typeface="Arial"/>
              <a:buNone/>
            </a:pPr>
            <a:r>
              <a:rPr b="1" lang="en"/>
              <a:t>Las primeras personas que caminaron a través del Sahara para comerciar fueron los bereberes que eran gente del oeste del río Nilo en el norte de África. Convierten a muchos con los que entraron en contacto con el Islam.</a:t>
            </a:r>
          </a:p>
          <a:p>
            <a:pPr lvl="0">
              <a:spcBef>
                <a:spcPts val="0"/>
              </a:spcBef>
              <a:buNone/>
            </a:pPr>
            <a:r>
              <a:t/>
            </a:r>
            <a:endParaRPr b="1"/>
          </a:p>
        </p:txBody>
      </p:sp>
      <p:pic>
        <p:nvPicPr>
          <p:cNvPr id="111" name="Shape 111"/>
          <p:cNvPicPr preferRelativeResize="0"/>
          <p:nvPr/>
        </p:nvPicPr>
        <p:blipFill>
          <a:blip r:embed="rId3">
            <a:alphaModFix/>
          </a:blip>
          <a:stretch>
            <a:fillRect/>
          </a:stretch>
        </p:blipFill>
        <p:spPr>
          <a:xfrm>
            <a:off x="380424" y="1792375"/>
            <a:ext cx="4198099" cy="2957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115" name="Shape 115"/>
        <p:cNvGrpSpPr/>
        <p:nvPr/>
      </p:nvGrpSpPr>
      <p:grpSpPr>
        <a:xfrm>
          <a:off x="0" y="0"/>
          <a:ext cx="0" cy="0"/>
          <a:chOff x="0" y="0"/>
          <a:chExt cx="0" cy="0"/>
        </a:xfrm>
      </p:grpSpPr>
      <p:sp>
        <p:nvSpPr>
          <p:cNvPr id="116" name="Shape 116"/>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None/>
            </a:pPr>
            <a:r>
              <a:rPr lang="en"/>
              <a:t>Comercio</a:t>
            </a:r>
          </a:p>
        </p:txBody>
      </p:sp>
      <p:sp>
        <p:nvSpPr>
          <p:cNvPr id="117" name="Shape 117"/>
          <p:cNvSpPr txBox="1"/>
          <p:nvPr>
            <p:ph idx="1" type="body"/>
          </p:nvPr>
        </p:nvSpPr>
        <p:spPr>
          <a:xfrm>
            <a:off x="104350" y="1152475"/>
            <a:ext cx="4669800" cy="3791400"/>
          </a:xfrm>
          <a:prstGeom prst="rect">
            <a:avLst/>
          </a:prstGeom>
        </p:spPr>
        <p:txBody>
          <a:bodyPr anchorCtr="0" anchor="t" bIns="91425" lIns="91425" rIns="91425" tIns="91425">
            <a:noAutofit/>
          </a:bodyPr>
          <a:lstStyle/>
          <a:p>
            <a:pPr lvl="0">
              <a:spcBef>
                <a:spcPts val="0"/>
              </a:spcBef>
              <a:buClr>
                <a:schemeClr val="dk2"/>
              </a:buClr>
              <a:buSzPct val="78571"/>
              <a:buFont typeface="Arial"/>
              <a:buNone/>
            </a:pPr>
            <a:r>
              <a:rPr b="1" lang="en"/>
              <a:t>Timbuktu se estableció como una ciudad comercial en el moderno condado de Malí. Los bienes comunes comercializados a través del desierto del Sahara incluían oro, sal, cobre, especias, marfil y caparazón de cowry.</a:t>
            </a:r>
          </a:p>
          <a:p>
            <a:pPr lvl="0">
              <a:spcBef>
                <a:spcPts val="0"/>
              </a:spcBef>
              <a:buClr>
                <a:schemeClr val="dk2"/>
              </a:buClr>
              <a:buSzPct val="78571"/>
              <a:buFont typeface="Arial"/>
              <a:buNone/>
            </a:pPr>
            <a:r>
              <a:rPr b="1" lang="en"/>
              <a:t>Aunque había existido durante siglos, la esclavitud creció durante este tiempo de mayor comercio africano.</a:t>
            </a:r>
          </a:p>
          <a:p>
            <a:pPr lvl="0">
              <a:spcBef>
                <a:spcPts val="0"/>
              </a:spcBef>
              <a:buClr>
                <a:schemeClr val="dk2"/>
              </a:buClr>
              <a:buSzPct val="78571"/>
              <a:buFont typeface="Arial"/>
              <a:buNone/>
            </a:pPr>
            <a:r>
              <a:rPr b="1" lang="en"/>
              <a:t>Esto se denomina comercio árabe de esclavos porque la mayoría de los "bienes" viajaron de África a Oriente Medio.</a:t>
            </a:r>
          </a:p>
          <a:p>
            <a:pPr lvl="0">
              <a:spcBef>
                <a:spcPts val="0"/>
              </a:spcBef>
              <a:buClr>
                <a:schemeClr val="dk2"/>
              </a:buClr>
              <a:buSzPct val="78571"/>
              <a:buFont typeface="Arial"/>
              <a:buNone/>
            </a:pPr>
            <a:r>
              <a:rPr b="1" lang="en"/>
              <a:t>Se estima que cerca de 9 millones de esclavos africanos fueron transportados al norte durante este tiempo.</a:t>
            </a:r>
          </a:p>
          <a:p>
            <a:pPr lvl="0">
              <a:spcBef>
                <a:spcPts val="0"/>
              </a:spcBef>
              <a:buNone/>
            </a:pPr>
            <a:r>
              <a:t/>
            </a:r>
            <a:endParaRPr b="1"/>
          </a:p>
        </p:txBody>
      </p:sp>
      <p:sp>
        <p:nvSpPr>
          <p:cNvPr id="118" name="Shape 118"/>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19" name="Shape 119"/>
          <p:cNvPicPr preferRelativeResize="0"/>
          <p:nvPr/>
        </p:nvPicPr>
        <p:blipFill>
          <a:blip r:embed="rId3">
            <a:alphaModFix/>
          </a:blip>
          <a:stretch>
            <a:fillRect/>
          </a:stretch>
        </p:blipFill>
        <p:spPr>
          <a:xfrm>
            <a:off x="4788462" y="193600"/>
            <a:ext cx="4087775" cy="2767425"/>
          </a:xfrm>
          <a:prstGeom prst="rect">
            <a:avLst/>
          </a:prstGeom>
          <a:noFill/>
          <a:ln>
            <a:noFill/>
          </a:ln>
        </p:spPr>
      </p:pic>
      <p:pic>
        <p:nvPicPr>
          <p:cNvPr id="120" name="Shape 120"/>
          <p:cNvPicPr preferRelativeResize="0"/>
          <p:nvPr/>
        </p:nvPicPr>
        <p:blipFill>
          <a:blip r:embed="rId4">
            <a:alphaModFix/>
          </a:blip>
          <a:stretch>
            <a:fillRect/>
          </a:stretch>
        </p:blipFill>
        <p:spPr>
          <a:xfrm>
            <a:off x="4788451" y="2465599"/>
            <a:ext cx="3457450" cy="24782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124" name="Shape 124"/>
        <p:cNvGrpSpPr/>
        <p:nvPr/>
      </p:nvGrpSpPr>
      <p:grpSpPr>
        <a:xfrm>
          <a:off x="0" y="0"/>
          <a:ext cx="0" cy="0"/>
          <a:chOff x="0" y="0"/>
          <a:chExt cx="0" cy="0"/>
        </a:xfrm>
      </p:grpSpPr>
      <p:sp>
        <p:nvSpPr>
          <p:cNvPr id="125" name="Shape 125"/>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None/>
            </a:pPr>
            <a:r>
              <a:rPr lang="en"/>
              <a:t>Importancia</a:t>
            </a:r>
          </a:p>
        </p:txBody>
      </p:sp>
      <p:sp>
        <p:nvSpPr>
          <p:cNvPr id="126" name="Shape 126"/>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sp>
        <p:nvSpPr>
          <p:cNvPr id="127" name="Shape 127"/>
          <p:cNvSpPr txBox="1"/>
          <p:nvPr>
            <p:ph idx="2" type="body"/>
          </p:nvPr>
        </p:nvSpPr>
        <p:spPr>
          <a:xfrm>
            <a:off x="4311600" y="178900"/>
            <a:ext cx="4711800" cy="4852800"/>
          </a:xfrm>
          <a:prstGeom prst="rect">
            <a:avLst/>
          </a:prstGeom>
        </p:spPr>
        <p:txBody>
          <a:bodyPr anchorCtr="0" anchor="t" bIns="91425" lIns="91425" rIns="91425" tIns="91425">
            <a:noAutofit/>
          </a:bodyPr>
          <a:lstStyle/>
          <a:p>
            <a:pPr lvl="0">
              <a:spcBef>
                <a:spcPts val="0"/>
              </a:spcBef>
              <a:buClr>
                <a:schemeClr val="dk2"/>
              </a:buClr>
              <a:buSzPct val="55000"/>
              <a:buFont typeface="Arial"/>
              <a:buNone/>
            </a:pPr>
            <a:r>
              <a:rPr b="1" lang="en" sz="2000"/>
              <a:t>Oro: El oro era importante porque se usaba para el comercio. Aparte del comercio, tenía muy poca importancia en las vidas de los africanos del oeste.</a:t>
            </a:r>
          </a:p>
          <a:p>
            <a:pPr lvl="0">
              <a:spcBef>
                <a:spcPts val="0"/>
              </a:spcBef>
              <a:buClr>
                <a:schemeClr val="dk2"/>
              </a:buClr>
              <a:buSzPct val="55000"/>
              <a:buFont typeface="Arial"/>
              <a:buNone/>
            </a:pPr>
            <a:r>
              <a:rPr b="1" lang="en" sz="2000"/>
              <a:t>Sal: La sal era importante porque ayudaba a las personas a preservar su comida, daba sabor a su comida, y era esencial para la supervivencia.</a:t>
            </a:r>
          </a:p>
          <a:p>
            <a:pPr lvl="0">
              <a:spcBef>
                <a:spcPts val="0"/>
              </a:spcBef>
              <a:buClr>
                <a:schemeClr val="dk2"/>
              </a:buClr>
              <a:buSzPct val="55000"/>
              <a:buFont typeface="Arial"/>
              <a:buNone/>
            </a:pPr>
            <a:r>
              <a:rPr b="1" lang="en" sz="2000"/>
              <a:t>Cooper: fuertes asociaciones rituales y ceremoniales en toda África. Las fuentes eran limitadas en África haciéndolo valioso.</a:t>
            </a:r>
          </a:p>
          <a:p>
            <a:pPr lvl="0">
              <a:spcBef>
                <a:spcPts val="0"/>
              </a:spcBef>
              <a:buNone/>
            </a:pPr>
            <a:r>
              <a:t/>
            </a:r>
            <a:endParaRPr b="1" sz="2000"/>
          </a:p>
        </p:txBody>
      </p:sp>
      <p:pic>
        <p:nvPicPr>
          <p:cNvPr id="128" name="Shape 128"/>
          <p:cNvPicPr preferRelativeResize="0"/>
          <p:nvPr/>
        </p:nvPicPr>
        <p:blipFill>
          <a:blip r:embed="rId3">
            <a:alphaModFix/>
          </a:blip>
          <a:stretch>
            <a:fillRect/>
          </a:stretch>
        </p:blipFill>
        <p:spPr>
          <a:xfrm>
            <a:off x="175870" y="1068420"/>
            <a:ext cx="2667749" cy="2384925"/>
          </a:xfrm>
          <a:prstGeom prst="rect">
            <a:avLst/>
          </a:prstGeom>
          <a:noFill/>
          <a:ln>
            <a:noFill/>
          </a:ln>
        </p:spPr>
      </p:pic>
      <p:pic>
        <p:nvPicPr>
          <p:cNvPr id="129" name="Shape 129"/>
          <p:cNvPicPr preferRelativeResize="0"/>
          <p:nvPr/>
        </p:nvPicPr>
        <p:blipFill>
          <a:blip r:embed="rId4">
            <a:alphaModFix/>
          </a:blip>
          <a:stretch>
            <a:fillRect/>
          </a:stretch>
        </p:blipFill>
        <p:spPr>
          <a:xfrm>
            <a:off x="90750" y="3067050"/>
            <a:ext cx="3810000" cy="2076450"/>
          </a:xfrm>
          <a:prstGeom prst="rect">
            <a:avLst/>
          </a:prstGeom>
          <a:noFill/>
          <a:ln>
            <a:noFill/>
          </a:ln>
        </p:spPr>
      </p:pic>
      <p:pic>
        <p:nvPicPr>
          <p:cNvPr id="130" name="Shape 130"/>
          <p:cNvPicPr preferRelativeResize="0"/>
          <p:nvPr/>
        </p:nvPicPr>
        <p:blipFill>
          <a:blip r:embed="rId5">
            <a:alphaModFix/>
          </a:blip>
          <a:stretch>
            <a:fillRect/>
          </a:stretch>
        </p:blipFill>
        <p:spPr>
          <a:xfrm>
            <a:off x="1672575" y="-104650"/>
            <a:ext cx="2052850" cy="1532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